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03" r:id="rId1"/>
  </p:sldMasterIdLst>
  <p:notesMasterIdLst>
    <p:notesMasterId r:id="rId31"/>
  </p:notesMasterIdLst>
  <p:handoutMasterIdLst>
    <p:handoutMasterId r:id="rId32"/>
  </p:handoutMasterIdLst>
  <p:sldIdLst>
    <p:sldId id="256" r:id="rId2"/>
    <p:sldId id="341" r:id="rId3"/>
    <p:sldId id="342" r:id="rId4"/>
    <p:sldId id="344" r:id="rId5"/>
    <p:sldId id="345" r:id="rId6"/>
    <p:sldId id="347" r:id="rId7"/>
    <p:sldId id="386" r:id="rId8"/>
    <p:sldId id="387" r:id="rId9"/>
    <p:sldId id="350" r:id="rId10"/>
    <p:sldId id="357" r:id="rId11"/>
    <p:sldId id="349" r:id="rId12"/>
    <p:sldId id="356" r:id="rId13"/>
    <p:sldId id="354" r:id="rId14"/>
    <p:sldId id="355" r:id="rId15"/>
    <p:sldId id="353" r:id="rId16"/>
    <p:sldId id="352" r:id="rId17"/>
    <p:sldId id="363" r:id="rId18"/>
    <p:sldId id="362" r:id="rId19"/>
    <p:sldId id="361" r:id="rId20"/>
    <p:sldId id="360" r:id="rId21"/>
    <p:sldId id="377" r:id="rId22"/>
    <p:sldId id="378" r:id="rId23"/>
    <p:sldId id="359" r:id="rId24"/>
    <p:sldId id="358" r:id="rId25"/>
    <p:sldId id="370" r:id="rId26"/>
    <p:sldId id="368" r:id="rId27"/>
    <p:sldId id="367" r:id="rId28"/>
    <p:sldId id="366" r:id="rId29"/>
    <p:sldId id="364"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CC00"/>
    <a:srgbClr val="64BC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8" autoAdjust="0"/>
    <p:restoredTop sz="84810" autoAdjust="0"/>
  </p:normalViewPr>
  <p:slideViewPr>
    <p:cSldViewPr snapToGrid="0">
      <p:cViewPr varScale="1">
        <p:scale>
          <a:sx n="108" d="100"/>
          <a:sy n="108" d="100"/>
        </p:scale>
        <p:origin x="576" y="9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amas-dc1\Data\PROJECTS\FY2017\2017-00-25\02%20RA%20Training%20Program\Page%2010%20data.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spPr>
        <a:noFill/>
        <a:ln w="9525" cap="flat" cmpd="sng" algn="ctr">
          <a:solidFill>
            <a:schemeClr val="tx1">
              <a:tint val="75000"/>
            </a:schemeClr>
          </a:solidFill>
          <a:prstDash val="solid"/>
          <a:round/>
        </a:ln>
        <a:effectLst/>
        <a:sp3d contourW="9525">
          <a:contourClr>
            <a:schemeClr val="tx1">
              <a:tint val="75000"/>
            </a:schemeClr>
          </a:contourClr>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Sheet1!$A$3</c:f>
              <c:strCache>
                <c:ptCount val="1"/>
                <c:pt idx="0">
                  <c:v>FY 12</c:v>
                </c:pt>
              </c:strCache>
            </c:strRef>
          </c:tx>
          <c:spPr>
            <a:solidFill>
              <a:schemeClr val="accent1">
                <a:lumMod val="75000"/>
              </a:schemeClr>
            </a:solidFill>
            <a:ln>
              <a:noFill/>
            </a:ln>
            <a:effectLst/>
            <a:sp3d/>
          </c:spPr>
          <c:invertIfNegative val="0"/>
          <c:cat>
            <c:strRef>
              <c:f>Sheet1!$B$2:$F$2</c:f>
              <c:strCache>
                <c:ptCount val="5"/>
                <c:pt idx="0">
                  <c:v>Federal</c:v>
                </c:pt>
                <c:pt idx="1">
                  <c:v>State</c:v>
                </c:pt>
                <c:pt idx="2">
                  <c:v>County</c:v>
                </c:pt>
                <c:pt idx="3">
                  <c:v>National Labs</c:v>
                </c:pt>
                <c:pt idx="4">
                  <c:v>Other</c:v>
                </c:pt>
              </c:strCache>
            </c:strRef>
          </c:cat>
          <c:val>
            <c:numRef>
              <c:f>Sheet1!$B$3:$F$3</c:f>
              <c:numCache>
                <c:formatCode>General</c:formatCode>
                <c:ptCount val="5"/>
                <c:pt idx="0">
                  <c:v>8</c:v>
                </c:pt>
                <c:pt idx="1">
                  <c:v>1</c:v>
                </c:pt>
                <c:pt idx="2">
                  <c:v>7</c:v>
                </c:pt>
                <c:pt idx="3">
                  <c:v>1</c:v>
                </c:pt>
                <c:pt idx="4">
                  <c:v>8</c:v>
                </c:pt>
              </c:numCache>
            </c:numRef>
          </c:val>
          <c:extLst>
            <c:ext xmlns:c16="http://schemas.microsoft.com/office/drawing/2014/chart" uri="{C3380CC4-5D6E-409C-BE32-E72D297353CC}">
              <c16:uniqueId val="{00000000-02BC-4007-A2E6-B6CC01557F90}"/>
            </c:ext>
          </c:extLst>
        </c:ser>
        <c:ser>
          <c:idx val="1"/>
          <c:order val="1"/>
          <c:tx>
            <c:strRef>
              <c:f>Sheet1!$A$4</c:f>
              <c:strCache>
                <c:ptCount val="1"/>
                <c:pt idx="0">
                  <c:v>FY 13</c:v>
                </c:pt>
              </c:strCache>
            </c:strRef>
          </c:tx>
          <c:spPr>
            <a:solidFill>
              <a:srgbClr val="FF0000"/>
            </a:solidFill>
            <a:ln>
              <a:noFill/>
            </a:ln>
            <a:effectLst/>
            <a:sp3d/>
          </c:spPr>
          <c:invertIfNegative val="0"/>
          <c:cat>
            <c:strRef>
              <c:f>Sheet1!$B$2:$F$2</c:f>
              <c:strCache>
                <c:ptCount val="5"/>
                <c:pt idx="0">
                  <c:v>Federal</c:v>
                </c:pt>
                <c:pt idx="1">
                  <c:v>State</c:v>
                </c:pt>
                <c:pt idx="2">
                  <c:v>County</c:v>
                </c:pt>
                <c:pt idx="3">
                  <c:v>National Labs</c:v>
                </c:pt>
                <c:pt idx="4">
                  <c:v>Other</c:v>
                </c:pt>
              </c:strCache>
            </c:strRef>
          </c:cat>
          <c:val>
            <c:numRef>
              <c:f>Sheet1!$B$4:$F$4</c:f>
              <c:numCache>
                <c:formatCode>General</c:formatCode>
                <c:ptCount val="5"/>
                <c:pt idx="0">
                  <c:v>4</c:v>
                </c:pt>
                <c:pt idx="1">
                  <c:v>4</c:v>
                </c:pt>
                <c:pt idx="2">
                  <c:v>9</c:v>
                </c:pt>
                <c:pt idx="3">
                  <c:v>3</c:v>
                </c:pt>
                <c:pt idx="4">
                  <c:v>3</c:v>
                </c:pt>
              </c:numCache>
            </c:numRef>
          </c:val>
          <c:extLst>
            <c:ext xmlns:c16="http://schemas.microsoft.com/office/drawing/2014/chart" uri="{C3380CC4-5D6E-409C-BE32-E72D297353CC}">
              <c16:uniqueId val="{00000001-02BC-4007-A2E6-B6CC01557F90}"/>
            </c:ext>
          </c:extLst>
        </c:ser>
        <c:ser>
          <c:idx val="2"/>
          <c:order val="2"/>
          <c:tx>
            <c:strRef>
              <c:f>Sheet1!$A$5</c:f>
              <c:strCache>
                <c:ptCount val="1"/>
                <c:pt idx="0">
                  <c:v>FY 14</c:v>
                </c:pt>
              </c:strCache>
            </c:strRef>
          </c:tx>
          <c:spPr>
            <a:solidFill>
              <a:srgbClr val="00B050"/>
            </a:solidFill>
            <a:ln>
              <a:noFill/>
            </a:ln>
            <a:effectLst/>
            <a:sp3d/>
          </c:spPr>
          <c:invertIfNegative val="0"/>
          <c:cat>
            <c:strRef>
              <c:f>Sheet1!$B$2:$F$2</c:f>
              <c:strCache>
                <c:ptCount val="5"/>
                <c:pt idx="0">
                  <c:v>Federal</c:v>
                </c:pt>
                <c:pt idx="1">
                  <c:v>State</c:v>
                </c:pt>
                <c:pt idx="2">
                  <c:v>County</c:v>
                </c:pt>
                <c:pt idx="3">
                  <c:v>National Labs</c:v>
                </c:pt>
                <c:pt idx="4">
                  <c:v>Other</c:v>
                </c:pt>
              </c:strCache>
            </c:strRef>
          </c:cat>
          <c:val>
            <c:numRef>
              <c:f>Sheet1!$B$5:$F$5</c:f>
              <c:numCache>
                <c:formatCode>General</c:formatCode>
                <c:ptCount val="5"/>
                <c:pt idx="0">
                  <c:v>9</c:v>
                </c:pt>
                <c:pt idx="1">
                  <c:v>3</c:v>
                </c:pt>
                <c:pt idx="2">
                  <c:v>13</c:v>
                </c:pt>
                <c:pt idx="3">
                  <c:v>2</c:v>
                </c:pt>
                <c:pt idx="4">
                  <c:v>6</c:v>
                </c:pt>
              </c:numCache>
            </c:numRef>
          </c:val>
          <c:extLst>
            <c:ext xmlns:c16="http://schemas.microsoft.com/office/drawing/2014/chart" uri="{C3380CC4-5D6E-409C-BE32-E72D297353CC}">
              <c16:uniqueId val="{00000002-02BC-4007-A2E6-B6CC01557F90}"/>
            </c:ext>
          </c:extLst>
        </c:ser>
        <c:ser>
          <c:idx val="3"/>
          <c:order val="3"/>
          <c:tx>
            <c:strRef>
              <c:f>Sheet1!$A$6</c:f>
              <c:strCache>
                <c:ptCount val="1"/>
                <c:pt idx="0">
                  <c:v>FY 15</c:v>
                </c:pt>
              </c:strCache>
            </c:strRef>
          </c:tx>
          <c:spPr>
            <a:solidFill>
              <a:srgbClr val="7030A0"/>
            </a:solidFill>
            <a:ln>
              <a:noFill/>
            </a:ln>
            <a:effectLst/>
            <a:sp3d/>
          </c:spPr>
          <c:invertIfNegative val="0"/>
          <c:cat>
            <c:strRef>
              <c:f>Sheet1!$B$2:$F$2</c:f>
              <c:strCache>
                <c:ptCount val="5"/>
                <c:pt idx="0">
                  <c:v>Federal</c:v>
                </c:pt>
                <c:pt idx="1">
                  <c:v>State</c:v>
                </c:pt>
                <c:pt idx="2">
                  <c:v>County</c:v>
                </c:pt>
                <c:pt idx="3">
                  <c:v>National Labs</c:v>
                </c:pt>
                <c:pt idx="4">
                  <c:v>Other</c:v>
                </c:pt>
              </c:strCache>
            </c:strRef>
          </c:cat>
          <c:val>
            <c:numRef>
              <c:f>Sheet1!$B$6:$F$6</c:f>
              <c:numCache>
                <c:formatCode>General</c:formatCode>
                <c:ptCount val="5"/>
                <c:pt idx="0">
                  <c:v>5</c:v>
                </c:pt>
                <c:pt idx="1">
                  <c:v>4</c:v>
                </c:pt>
                <c:pt idx="2">
                  <c:v>10</c:v>
                </c:pt>
                <c:pt idx="3">
                  <c:v>1</c:v>
                </c:pt>
                <c:pt idx="4">
                  <c:v>4</c:v>
                </c:pt>
              </c:numCache>
            </c:numRef>
          </c:val>
          <c:extLst>
            <c:ext xmlns:c16="http://schemas.microsoft.com/office/drawing/2014/chart" uri="{C3380CC4-5D6E-409C-BE32-E72D297353CC}">
              <c16:uniqueId val="{00000003-02BC-4007-A2E6-B6CC01557F90}"/>
            </c:ext>
          </c:extLst>
        </c:ser>
        <c:ser>
          <c:idx val="4"/>
          <c:order val="4"/>
          <c:tx>
            <c:strRef>
              <c:f>Sheet1!$A$7</c:f>
              <c:strCache>
                <c:ptCount val="1"/>
                <c:pt idx="0">
                  <c:v>FY 16</c:v>
                </c:pt>
              </c:strCache>
            </c:strRef>
          </c:tx>
          <c:spPr>
            <a:solidFill>
              <a:schemeClr val="accent1">
                <a:lumMod val="40000"/>
                <a:lumOff val="60000"/>
              </a:schemeClr>
            </a:solidFill>
            <a:ln>
              <a:noFill/>
            </a:ln>
            <a:effectLst/>
            <a:sp3d/>
          </c:spPr>
          <c:invertIfNegative val="0"/>
          <c:cat>
            <c:strRef>
              <c:f>Sheet1!$B$2:$F$2</c:f>
              <c:strCache>
                <c:ptCount val="5"/>
                <c:pt idx="0">
                  <c:v>Federal</c:v>
                </c:pt>
                <c:pt idx="1">
                  <c:v>State</c:v>
                </c:pt>
                <c:pt idx="2">
                  <c:v>County</c:v>
                </c:pt>
                <c:pt idx="3">
                  <c:v>National Labs</c:v>
                </c:pt>
                <c:pt idx="4">
                  <c:v>Other</c:v>
                </c:pt>
              </c:strCache>
            </c:strRef>
          </c:cat>
          <c:val>
            <c:numRef>
              <c:f>Sheet1!$B$7:$F$7</c:f>
              <c:numCache>
                <c:formatCode>General</c:formatCode>
                <c:ptCount val="5"/>
                <c:pt idx="0">
                  <c:v>6</c:v>
                </c:pt>
                <c:pt idx="1">
                  <c:v>4</c:v>
                </c:pt>
                <c:pt idx="2">
                  <c:v>10</c:v>
                </c:pt>
                <c:pt idx="3">
                  <c:v>1</c:v>
                </c:pt>
                <c:pt idx="4">
                  <c:v>4</c:v>
                </c:pt>
              </c:numCache>
            </c:numRef>
          </c:val>
          <c:extLst>
            <c:ext xmlns:c16="http://schemas.microsoft.com/office/drawing/2014/chart" uri="{C3380CC4-5D6E-409C-BE32-E72D297353CC}">
              <c16:uniqueId val="{00000004-02BC-4007-A2E6-B6CC01557F90}"/>
            </c:ext>
          </c:extLst>
        </c:ser>
        <c:dLbls>
          <c:showLegendKey val="0"/>
          <c:showVal val="0"/>
          <c:showCatName val="0"/>
          <c:showSerName val="0"/>
          <c:showPercent val="0"/>
          <c:showBubbleSize val="0"/>
        </c:dLbls>
        <c:gapWidth val="150"/>
        <c:shape val="box"/>
        <c:axId val="186182128"/>
        <c:axId val="186182688"/>
        <c:axId val="0"/>
      </c:bar3DChart>
      <c:catAx>
        <c:axId val="186182128"/>
        <c:scaling>
          <c:orientation val="minMax"/>
        </c:scaling>
        <c:delete val="0"/>
        <c:axPos val="b"/>
        <c:numFmt formatCode="General" sourceLinked="0"/>
        <c:majorTickMark val="out"/>
        <c:minorTickMark val="none"/>
        <c:tickLblPos val="nextTo"/>
        <c:spPr>
          <a:noFill/>
          <a:ln w="9525" cap="flat" cmpd="sng" algn="ctr">
            <a:solidFill>
              <a:schemeClr val="tx1">
                <a:tint val="7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86182688"/>
        <c:crosses val="autoZero"/>
        <c:auto val="1"/>
        <c:lblAlgn val="ctr"/>
        <c:lblOffset val="100"/>
        <c:noMultiLvlLbl val="0"/>
      </c:catAx>
      <c:valAx>
        <c:axId val="186182688"/>
        <c:scaling>
          <c:orientation val="minMax"/>
        </c:scaling>
        <c:delete val="0"/>
        <c:axPos val="l"/>
        <c:majorGridlines>
          <c:spPr>
            <a:ln w="9525" cap="flat" cmpd="sng" algn="ctr">
              <a:solidFill>
                <a:schemeClr val="tx1">
                  <a:tint val="7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861821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D298FD-724C-436C-8055-6BD983B3B0E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CC42389-4E5A-4524-A7DD-0F0F0CF0AC89}">
      <dgm:prSet phldrT="[Text]"/>
      <dgm:spPr>
        <a:solidFill>
          <a:schemeClr val="tx2">
            <a:lumMod val="75000"/>
          </a:schemeClr>
        </a:solidFill>
      </dgm:spPr>
      <dgm:t>
        <a:bodyPr anchor="ctr"/>
        <a:lstStyle/>
        <a:p>
          <a:r>
            <a:rPr lang="en-US" u="sng" dirty="0" smtClean="0"/>
            <a:t>Audits</a:t>
          </a:r>
          <a:endParaRPr lang="en-US" u="sng" dirty="0"/>
        </a:p>
      </dgm:t>
    </dgm:pt>
    <dgm:pt modelId="{49F54D2B-E034-49F5-A917-D746A2A80060}" type="parTrans" cxnId="{86E9F2A7-2FA9-4D99-91D7-0B9E73E7482D}">
      <dgm:prSet/>
      <dgm:spPr/>
      <dgm:t>
        <a:bodyPr/>
        <a:lstStyle/>
        <a:p>
          <a:endParaRPr lang="en-US"/>
        </a:p>
      </dgm:t>
    </dgm:pt>
    <dgm:pt modelId="{3CCEE305-C9E1-4C51-A88E-4CD479751153}" type="sibTrans" cxnId="{86E9F2A7-2FA9-4D99-91D7-0B9E73E7482D}">
      <dgm:prSet/>
      <dgm:spPr/>
      <dgm:t>
        <a:bodyPr/>
        <a:lstStyle/>
        <a:p>
          <a:endParaRPr lang="en-US"/>
        </a:p>
      </dgm:t>
    </dgm:pt>
    <dgm:pt modelId="{8214B92B-5619-45C7-BE2E-95DC5DE991DE}">
      <dgm:prSet phldrT="[Text]"/>
      <dgm:spPr>
        <a:solidFill>
          <a:schemeClr val="tx2">
            <a:lumMod val="75000"/>
          </a:schemeClr>
        </a:solidFill>
      </dgm:spPr>
      <dgm:t>
        <a:bodyPr anchor="ctr"/>
        <a:lstStyle/>
        <a:p>
          <a:r>
            <a:rPr lang="en-US" dirty="0" smtClean="0"/>
            <a:t>Planned audits – Based on risk</a:t>
          </a:r>
          <a:endParaRPr lang="en-US" dirty="0"/>
        </a:p>
      </dgm:t>
    </dgm:pt>
    <dgm:pt modelId="{4F8843A5-746C-4B8B-9088-F879715EAB24}" type="parTrans" cxnId="{5B30B6C8-FFEE-45A7-8DD0-EB5EA5198698}">
      <dgm:prSet/>
      <dgm:spPr/>
      <dgm:t>
        <a:bodyPr/>
        <a:lstStyle/>
        <a:p>
          <a:endParaRPr lang="en-US"/>
        </a:p>
      </dgm:t>
    </dgm:pt>
    <dgm:pt modelId="{32159CEC-F826-43D3-A02F-22739470D4C5}" type="sibTrans" cxnId="{5B30B6C8-FFEE-45A7-8DD0-EB5EA5198698}">
      <dgm:prSet/>
      <dgm:spPr/>
      <dgm:t>
        <a:bodyPr/>
        <a:lstStyle/>
        <a:p>
          <a:endParaRPr lang="en-US"/>
        </a:p>
      </dgm:t>
    </dgm:pt>
    <dgm:pt modelId="{C00C6A7E-72D8-405C-886D-9E25571459B6}">
      <dgm:prSet phldrT="[Text]"/>
      <dgm:spPr>
        <a:solidFill>
          <a:schemeClr val="tx2">
            <a:lumMod val="75000"/>
          </a:schemeClr>
        </a:solidFill>
      </dgm:spPr>
      <dgm:t>
        <a:bodyPr anchor="ctr"/>
        <a:lstStyle/>
        <a:p>
          <a:r>
            <a:rPr lang="en-US" dirty="0" smtClean="0"/>
            <a:t>Supplemental Reviews/Management Requests</a:t>
          </a:r>
          <a:endParaRPr lang="en-US" dirty="0"/>
        </a:p>
      </dgm:t>
    </dgm:pt>
    <dgm:pt modelId="{6DCE3393-EC57-4CE8-B97F-56F7EA784257}" type="parTrans" cxnId="{C3988D69-C0FE-4E4B-8C9F-3481800A0B63}">
      <dgm:prSet/>
      <dgm:spPr/>
      <dgm:t>
        <a:bodyPr/>
        <a:lstStyle/>
        <a:p>
          <a:endParaRPr lang="en-US"/>
        </a:p>
      </dgm:t>
    </dgm:pt>
    <dgm:pt modelId="{31630181-BAD0-4F01-A332-A8B760F5AC6F}" type="sibTrans" cxnId="{C3988D69-C0FE-4E4B-8C9F-3481800A0B63}">
      <dgm:prSet/>
      <dgm:spPr/>
      <dgm:t>
        <a:bodyPr/>
        <a:lstStyle/>
        <a:p>
          <a:endParaRPr lang="en-US"/>
        </a:p>
      </dgm:t>
    </dgm:pt>
    <dgm:pt modelId="{79783F6B-AD92-42AC-964A-E9ADE3019FDA}">
      <dgm:prSet phldrT="[Text]"/>
      <dgm:spPr/>
      <dgm:t>
        <a:bodyPr anchor="ctr"/>
        <a:lstStyle/>
        <a:p>
          <a:r>
            <a:rPr lang="en-US" u="sng" dirty="0" smtClean="0"/>
            <a:t>Advisory Services</a:t>
          </a:r>
          <a:endParaRPr lang="en-US" u="sng" dirty="0"/>
        </a:p>
      </dgm:t>
    </dgm:pt>
    <dgm:pt modelId="{CFE81CB3-E764-45C7-865B-C9A8B8FED25B}" type="parTrans" cxnId="{09214413-87E7-4CA6-943D-CC8B23990A32}">
      <dgm:prSet/>
      <dgm:spPr/>
      <dgm:t>
        <a:bodyPr/>
        <a:lstStyle/>
        <a:p>
          <a:endParaRPr lang="en-US"/>
        </a:p>
      </dgm:t>
    </dgm:pt>
    <dgm:pt modelId="{14A16EE2-0C68-4E6B-808D-6602D0694DA2}" type="sibTrans" cxnId="{09214413-87E7-4CA6-943D-CC8B23990A32}">
      <dgm:prSet/>
      <dgm:spPr/>
      <dgm:t>
        <a:bodyPr/>
        <a:lstStyle/>
        <a:p>
          <a:endParaRPr lang="en-US"/>
        </a:p>
      </dgm:t>
    </dgm:pt>
    <dgm:pt modelId="{62C9F2A3-3270-4202-9ABA-ACBF86A72865}">
      <dgm:prSet phldrT="[Text]"/>
      <dgm:spPr/>
      <dgm:t>
        <a:bodyPr anchor="ctr"/>
        <a:lstStyle/>
        <a:p>
          <a:r>
            <a:rPr lang="en-US" dirty="0" smtClean="0"/>
            <a:t>Planned Advisory Services </a:t>
          </a:r>
          <a:endParaRPr lang="en-US" dirty="0"/>
        </a:p>
      </dgm:t>
    </dgm:pt>
    <dgm:pt modelId="{BB846B3F-E4C7-4881-BF97-3B87D5118BEC}" type="parTrans" cxnId="{0301E3B6-AC4E-4683-96CF-7CAB466D2EA5}">
      <dgm:prSet/>
      <dgm:spPr/>
      <dgm:t>
        <a:bodyPr/>
        <a:lstStyle/>
        <a:p>
          <a:endParaRPr lang="en-US"/>
        </a:p>
      </dgm:t>
    </dgm:pt>
    <dgm:pt modelId="{0DB1D7A2-B149-48B5-903C-0C0D6F06CAA2}" type="sibTrans" cxnId="{0301E3B6-AC4E-4683-96CF-7CAB466D2EA5}">
      <dgm:prSet/>
      <dgm:spPr/>
      <dgm:t>
        <a:bodyPr/>
        <a:lstStyle/>
        <a:p>
          <a:endParaRPr lang="en-US"/>
        </a:p>
      </dgm:t>
    </dgm:pt>
    <dgm:pt modelId="{A59683FE-D5D7-430D-9986-F7CB33A579F3}">
      <dgm:prSet phldrT="[Text]"/>
      <dgm:spPr/>
      <dgm:t>
        <a:bodyPr anchor="ctr"/>
        <a:lstStyle/>
        <a:p>
          <a:r>
            <a:rPr lang="en-US" dirty="0" smtClean="0"/>
            <a:t>Internal Control Education</a:t>
          </a:r>
          <a:endParaRPr lang="en-US" dirty="0"/>
        </a:p>
      </dgm:t>
    </dgm:pt>
    <dgm:pt modelId="{24D5696D-3784-4BCF-BAC6-9021A11236C3}" type="parTrans" cxnId="{BE98D0F6-5BC9-466E-AC90-9D2453A1C792}">
      <dgm:prSet/>
      <dgm:spPr/>
      <dgm:t>
        <a:bodyPr/>
        <a:lstStyle/>
        <a:p>
          <a:endParaRPr lang="en-US"/>
        </a:p>
      </dgm:t>
    </dgm:pt>
    <dgm:pt modelId="{FCCB4F0F-37CB-42A2-A4BC-7BCC951D1272}" type="sibTrans" cxnId="{BE98D0F6-5BC9-466E-AC90-9D2453A1C792}">
      <dgm:prSet/>
      <dgm:spPr/>
      <dgm:t>
        <a:bodyPr/>
        <a:lstStyle/>
        <a:p>
          <a:endParaRPr lang="en-US"/>
        </a:p>
      </dgm:t>
    </dgm:pt>
    <dgm:pt modelId="{29421DC2-9A28-446D-8757-880BE115083C}">
      <dgm:prSet phldrT="[Text]"/>
      <dgm:spPr>
        <a:solidFill>
          <a:schemeClr val="accent3">
            <a:lumMod val="75000"/>
          </a:schemeClr>
        </a:solidFill>
      </dgm:spPr>
      <dgm:t>
        <a:bodyPr/>
        <a:lstStyle/>
        <a:p>
          <a:r>
            <a:rPr lang="en-US" dirty="0" smtClean="0"/>
            <a:t>External Audit Coordination</a:t>
          </a:r>
          <a:endParaRPr lang="en-US" dirty="0"/>
        </a:p>
      </dgm:t>
    </dgm:pt>
    <dgm:pt modelId="{C72C6950-EBD9-4482-8B72-B376757E664C}" type="parTrans" cxnId="{2D95D31B-8CA2-446C-9117-DBC76A02E031}">
      <dgm:prSet/>
      <dgm:spPr/>
      <dgm:t>
        <a:bodyPr/>
        <a:lstStyle/>
        <a:p>
          <a:endParaRPr lang="en-US"/>
        </a:p>
      </dgm:t>
    </dgm:pt>
    <dgm:pt modelId="{10F68169-C5FE-4721-9401-F918666FA86A}" type="sibTrans" cxnId="{2D95D31B-8CA2-446C-9117-DBC76A02E031}">
      <dgm:prSet/>
      <dgm:spPr/>
      <dgm:t>
        <a:bodyPr/>
        <a:lstStyle/>
        <a:p>
          <a:endParaRPr lang="en-US"/>
        </a:p>
      </dgm:t>
    </dgm:pt>
    <dgm:pt modelId="{D95C8455-FB79-403C-A0D0-1800B3773ABD}">
      <dgm:prSet phldrT="[Text]"/>
      <dgm:spPr>
        <a:solidFill>
          <a:schemeClr val="tx1">
            <a:lumMod val="90000"/>
            <a:lumOff val="10000"/>
          </a:schemeClr>
        </a:solidFill>
      </dgm:spPr>
      <dgm:t>
        <a:bodyPr/>
        <a:lstStyle/>
        <a:p>
          <a:r>
            <a:rPr lang="en-US" smtClean="0"/>
            <a:t>Investigations</a:t>
          </a:r>
          <a:endParaRPr lang="en-US" dirty="0"/>
        </a:p>
      </dgm:t>
    </dgm:pt>
    <dgm:pt modelId="{3BE98F28-8E7E-467B-8CDA-92B1EB724ADD}" type="parTrans" cxnId="{1198F394-A465-4040-9A30-C80D8E850C87}">
      <dgm:prSet/>
      <dgm:spPr/>
      <dgm:t>
        <a:bodyPr/>
        <a:lstStyle/>
        <a:p>
          <a:endParaRPr lang="en-US"/>
        </a:p>
      </dgm:t>
    </dgm:pt>
    <dgm:pt modelId="{83228F4B-AC8C-4A15-96A7-E179F6C728EB}" type="sibTrans" cxnId="{1198F394-A465-4040-9A30-C80D8E850C87}">
      <dgm:prSet/>
      <dgm:spPr/>
      <dgm:t>
        <a:bodyPr/>
        <a:lstStyle/>
        <a:p>
          <a:endParaRPr lang="en-US"/>
        </a:p>
      </dgm:t>
    </dgm:pt>
    <dgm:pt modelId="{548C545C-9670-4777-8C6E-E793096AC397}">
      <dgm:prSet phldrT="[Text]"/>
      <dgm:spPr/>
      <dgm:t>
        <a:bodyPr anchor="ctr"/>
        <a:lstStyle/>
        <a:p>
          <a:r>
            <a:rPr lang="en-US" dirty="0" smtClean="0"/>
            <a:t>Small Consultations</a:t>
          </a:r>
          <a:endParaRPr lang="en-US" dirty="0"/>
        </a:p>
      </dgm:t>
    </dgm:pt>
    <dgm:pt modelId="{ACEE3EC1-807C-4064-81B4-A1EBDCA08497}" type="parTrans" cxnId="{3612CCC7-84A8-4F54-9896-D5E09A3C119A}">
      <dgm:prSet/>
      <dgm:spPr/>
      <dgm:t>
        <a:bodyPr/>
        <a:lstStyle/>
        <a:p>
          <a:endParaRPr lang="en-US"/>
        </a:p>
      </dgm:t>
    </dgm:pt>
    <dgm:pt modelId="{576750E9-09B3-4CE7-9AF2-0330AF6C89D3}" type="sibTrans" cxnId="{3612CCC7-84A8-4F54-9896-D5E09A3C119A}">
      <dgm:prSet/>
      <dgm:spPr/>
      <dgm:t>
        <a:bodyPr/>
        <a:lstStyle/>
        <a:p>
          <a:endParaRPr lang="en-US"/>
        </a:p>
      </dgm:t>
    </dgm:pt>
    <dgm:pt modelId="{ADB84469-0CA7-415A-9C56-3B9D37248250}">
      <dgm:prSet phldrT="[Text]"/>
      <dgm:spPr/>
      <dgm:t>
        <a:bodyPr anchor="ctr"/>
        <a:lstStyle/>
        <a:p>
          <a:r>
            <a:rPr lang="en-US" dirty="0" smtClean="0"/>
            <a:t>Re-engineering Projects/System Redesign</a:t>
          </a:r>
          <a:endParaRPr lang="en-US" dirty="0"/>
        </a:p>
      </dgm:t>
    </dgm:pt>
    <dgm:pt modelId="{E1D243BA-5AC1-4934-8283-3B847D8DDA9E}" type="parTrans" cxnId="{FBB99BB8-24F2-4C58-A41E-26CFB0033B55}">
      <dgm:prSet/>
      <dgm:spPr/>
      <dgm:t>
        <a:bodyPr/>
        <a:lstStyle/>
        <a:p>
          <a:endParaRPr lang="en-US"/>
        </a:p>
      </dgm:t>
    </dgm:pt>
    <dgm:pt modelId="{D4A56375-24B2-4B02-BB09-81E798E1FA16}" type="sibTrans" cxnId="{FBB99BB8-24F2-4C58-A41E-26CFB0033B55}">
      <dgm:prSet/>
      <dgm:spPr/>
      <dgm:t>
        <a:bodyPr/>
        <a:lstStyle/>
        <a:p>
          <a:endParaRPr lang="en-US"/>
        </a:p>
      </dgm:t>
    </dgm:pt>
    <dgm:pt modelId="{3ACCB45F-1128-4537-A88A-A760FA7EA8F4}">
      <dgm:prSet phldrT="[Text]"/>
      <dgm:spPr/>
      <dgm:t>
        <a:bodyPr anchor="ctr"/>
        <a:lstStyle/>
        <a:p>
          <a:r>
            <a:rPr lang="en-US" dirty="0" smtClean="0"/>
            <a:t>Committee/Workgroup Participation</a:t>
          </a:r>
          <a:endParaRPr lang="en-US" dirty="0"/>
        </a:p>
      </dgm:t>
    </dgm:pt>
    <dgm:pt modelId="{BF5F7770-AA97-4C9E-AFF9-AECABD4C61B2}" type="parTrans" cxnId="{CD8DB68A-3339-4FCE-BC21-E11F39BFADF5}">
      <dgm:prSet/>
      <dgm:spPr/>
      <dgm:t>
        <a:bodyPr/>
        <a:lstStyle/>
        <a:p>
          <a:endParaRPr lang="en-US"/>
        </a:p>
      </dgm:t>
    </dgm:pt>
    <dgm:pt modelId="{492C995C-B1D4-4C4C-873F-378B9433682D}" type="sibTrans" cxnId="{CD8DB68A-3339-4FCE-BC21-E11F39BFADF5}">
      <dgm:prSet/>
      <dgm:spPr/>
      <dgm:t>
        <a:bodyPr/>
        <a:lstStyle/>
        <a:p>
          <a:endParaRPr lang="en-US"/>
        </a:p>
      </dgm:t>
    </dgm:pt>
    <dgm:pt modelId="{BB8AF93A-8BCE-466A-9297-42366FEF3757}" type="pres">
      <dgm:prSet presAssocID="{1AD298FD-724C-436C-8055-6BD983B3B0E1}" presName="diagram" presStyleCnt="0">
        <dgm:presLayoutVars>
          <dgm:dir/>
          <dgm:resizeHandles val="exact"/>
        </dgm:presLayoutVars>
      </dgm:prSet>
      <dgm:spPr/>
      <dgm:t>
        <a:bodyPr/>
        <a:lstStyle/>
        <a:p>
          <a:endParaRPr lang="en-US"/>
        </a:p>
      </dgm:t>
    </dgm:pt>
    <dgm:pt modelId="{8066EB58-F12F-48E6-B7E7-5EE81F4839F0}" type="pres">
      <dgm:prSet presAssocID="{ECC42389-4E5A-4524-A7DD-0F0F0CF0AC89}" presName="node" presStyleLbl="node1" presStyleIdx="0" presStyleCnt="4">
        <dgm:presLayoutVars>
          <dgm:bulletEnabled val="1"/>
        </dgm:presLayoutVars>
      </dgm:prSet>
      <dgm:spPr/>
      <dgm:t>
        <a:bodyPr/>
        <a:lstStyle/>
        <a:p>
          <a:endParaRPr lang="en-US"/>
        </a:p>
      </dgm:t>
    </dgm:pt>
    <dgm:pt modelId="{0C6755D6-8397-4D14-AD9E-7C5BC1F9B5F3}" type="pres">
      <dgm:prSet presAssocID="{3CCEE305-C9E1-4C51-A88E-4CD479751153}" presName="sibTrans" presStyleCnt="0"/>
      <dgm:spPr/>
    </dgm:pt>
    <dgm:pt modelId="{25E4F8B9-7BD2-4AD6-AA58-002F4F76832B}" type="pres">
      <dgm:prSet presAssocID="{79783F6B-AD92-42AC-964A-E9ADE3019FDA}" presName="node" presStyleLbl="node1" presStyleIdx="1" presStyleCnt="4">
        <dgm:presLayoutVars>
          <dgm:bulletEnabled val="1"/>
        </dgm:presLayoutVars>
      </dgm:prSet>
      <dgm:spPr/>
      <dgm:t>
        <a:bodyPr/>
        <a:lstStyle/>
        <a:p>
          <a:endParaRPr lang="en-US"/>
        </a:p>
      </dgm:t>
    </dgm:pt>
    <dgm:pt modelId="{EB05D36F-0D91-4FD7-973C-AC9FEEFF64A4}" type="pres">
      <dgm:prSet presAssocID="{14A16EE2-0C68-4E6B-808D-6602D0694DA2}" presName="sibTrans" presStyleCnt="0"/>
      <dgm:spPr/>
    </dgm:pt>
    <dgm:pt modelId="{73DC07D1-45A1-4E6B-A9B1-BD4E4ED3B301}" type="pres">
      <dgm:prSet presAssocID="{29421DC2-9A28-446D-8757-880BE115083C}" presName="node" presStyleLbl="node1" presStyleIdx="2" presStyleCnt="4">
        <dgm:presLayoutVars>
          <dgm:bulletEnabled val="1"/>
        </dgm:presLayoutVars>
      </dgm:prSet>
      <dgm:spPr/>
      <dgm:t>
        <a:bodyPr/>
        <a:lstStyle/>
        <a:p>
          <a:endParaRPr lang="en-US"/>
        </a:p>
      </dgm:t>
    </dgm:pt>
    <dgm:pt modelId="{0BC0861B-BC1C-4DB1-8DC4-AE4A8B22DBA0}" type="pres">
      <dgm:prSet presAssocID="{10F68169-C5FE-4721-9401-F918666FA86A}" presName="sibTrans" presStyleCnt="0"/>
      <dgm:spPr/>
    </dgm:pt>
    <dgm:pt modelId="{D75720DD-BDEB-4B30-B60B-57379B979F93}" type="pres">
      <dgm:prSet presAssocID="{D95C8455-FB79-403C-A0D0-1800B3773ABD}" presName="node" presStyleLbl="node1" presStyleIdx="3" presStyleCnt="4">
        <dgm:presLayoutVars>
          <dgm:bulletEnabled val="1"/>
        </dgm:presLayoutVars>
      </dgm:prSet>
      <dgm:spPr/>
      <dgm:t>
        <a:bodyPr/>
        <a:lstStyle/>
        <a:p>
          <a:endParaRPr lang="en-US"/>
        </a:p>
      </dgm:t>
    </dgm:pt>
  </dgm:ptLst>
  <dgm:cxnLst>
    <dgm:cxn modelId="{EA344F68-0B66-4404-A833-004FCD613652}" type="presOf" srcId="{D95C8455-FB79-403C-A0D0-1800B3773ABD}" destId="{D75720DD-BDEB-4B30-B60B-57379B979F93}" srcOrd="0" destOrd="0" presId="urn:microsoft.com/office/officeart/2005/8/layout/default"/>
    <dgm:cxn modelId="{1198F394-A465-4040-9A30-C80D8E850C87}" srcId="{1AD298FD-724C-436C-8055-6BD983B3B0E1}" destId="{D95C8455-FB79-403C-A0D0-1800B3773ABD}" srcOrd="3" destOrd="0" parTransId="{3BE98F28-8E7E-467B-8CDA-92B1EB724ADD}" sibTransId="{83228F4B-AC8C-4A15-96A7-E179F6C728EB}"/>
    <dgm:cxn modelId="{18F8A865-AF3A-4892-875A-382C3CDD5713}" type="presOf" srcId="{3ACCB45F-1128-4537-A88A-A760FA7EA8F4}" destId="{25E4F8B9-7BD2-4AD6-AA58-002F4F76832B}" srcOrd="0" destOrd="4" presId="urn:microsoft.com/office/officeart/2005/8/layout/default"/>
    <dgm:cxn modelId="{CEC39893-780E-452C-BE1A-C83BD289F3F5}" type="presOf" srcId="{548C545C-9670-4777-8C6E-E793096AC397}" destId="{25E4F8B9-7BD2-4AD6-AA58-002F4F76832B}" srcOrd="0" destOrd="2" presId="urn:microsoft.com/office/officeart/2005/8/layout/default"/>
    <dgm:cxn modelId="{0301E3B6-AC4E-4683-96CF-7CAB466D2EA5}" srcId="{79783F6B-AD92-42AC-964A-E9ADE3019FDA}" destId="{62C9F2A3-3270-4202-9ABA-ACBF86A72865}" srcOrd="0" destOrd="0" parTransId="{BB846B3F-E4C7-4881-BF97-3B87D5118BEC}" sibTransId="{0DB1D7A2-B149-48B5-903C-0C0D6F06CAA2}"/>
    <dgm:cxn modelId="{BE190393-76FB-498D-BAB9-A47180C27366}" type="presOf" srcId="{ADB84469-0CA7-415A-9C56-3B9D37248250}" destId="{25E4F8B9-7BD2-4AD6-AA58-002F4F76832B}" srcOrd="0" destOrd="3" presId="urn:microsoft.com/office/officeart/2005/8/layout/default"/>
    <dgm:cxn modelId="{2D95D31B-8CA2-446C-9117-DBC76A02E031}" srcId="{1AD298FD-724C-436C-8055-6BD983B3B0E1}" destId="{29421DC2-9A28-446D-8757-880BE115083C}" srcOrd="2" destOrd="0" parTransId="{C72C6950-EBD9-4482-8B72-B376757E664C}" sibTransId="{10F68169-C5FE-4721-9401-F918666FA86A}"/>
    <dgm:cxn modelId="{A3DCD025-C6E8-4016-ADDF-EF7C268CD011}" type="presOf" srcId="{1AD298FD-724C-436C-8055-6BD983B3B0E1}" destId="{BB8AF93A-8BCE-466A-9297-42366FEF3757}" srcOrd="0" destOrd="0" presId="urn:microsoft.com/office/officeart/2005/8/layout/default"/>
    <dgm:cxn modelId="{86E9F2A7-2FA9-4D99-91D7-0B9E73E7482D}" srcId="{1AD298FD-724C-436C-8055-6BD983B3B0E1}" destId="{ECC42389-4E5A-4524-A7DD-0F0F0CF0AC89}" srcOrd="0" destOrd="0" parTransId="{49F54D2B-E034-49F5-A917-D746A2A80060}" sibTransId="{3CCEE305-C9E1-4C51-A88E-4CD479751153}"/>
    <dgm:cxn modelId="{F1F20FC5-76EC-4ACF-A06C-B8AA5710F07C}" type="presOf" srcId="{79783F6B-AD92-42AC-964A-E9ADE3019FDA}" destId="{25E4F8B9-7BD2-4AD6-AA58-002F4F76832B}" srcOrd="0" destOrd="0" presId="urn:microsoft.com/office/officeart/2005/8/layout/default"/>
    <dgm:cxn modelId="{FBB99BB8-24F2-4C58-A41E-26CFB0033B55}" srcId="{79783F6B-AD92-42AC-964A-E9ADE3019FDA}" destId="{ADB84469-0CA7-415A-9C56-3B9D37248250}" srcOrd="2" destOrd="0" parTransId="{E1D243BA-5AC1-4934-8283-3B847D8DDA9E}" sibTransId="{D4A56375-24B2-4B02-BB09-81E798E1FA16}"/>
    <dgm:cxn modelId="{C0DE034E-1BC4-47F4-967E-304DE31C96C4}" type="presOf" srcId="{ECC42389-4E5A-4524-A7DD-0F0F0CF0AC89}" destId="{8066EB58-F12F-48E6-B7E7-5EE81F4839F0}" srcOrd="0" destOrd="0" presId="urn:microsoft.com/office/officeart/2005/8/layout/default"/>
    <dgm:cxn modelId="{09214413-87E7-4CA6-943D-CC8B23990A32}" srcId="{1AD298FD-724C-436C-8055-6BD983B3B0E1}" destId="{79783F6B-AD92-42AC-964A-E9ADE3019FDA}" srcOrd="1" destOrd="0" parTransId="{CFE81CB3-E764-45C7-865B-C9A8B8FED25B}" sibTransId="{14A16EE2-0C68-4E6B-808D-6602D0694DA2}"/>
    <dgm:cxn modelId="{CD8DB68A-3339-4FCE-BC21-E11F39BFADF5}" srcId="{79783F6B-AD92-42AC-964A-E9ADE3019FDA}" destId="{3ACCB45F-1128-4537-A88A-A760FA7EA8F4}" srcOrd="3" destOrd="0" parTransId="{BF5F7770-AA97-4C9E-AFF9-AECABD4C61B2}" sibTransId="{492C995C-B1D4-4C4C-873F-378B9433682D}"/>
    <dgm:cxn modelId="{5B30B6C8-FFEE-45A7-8DD0-EB5EA5198698}" srcId="{ECC42389-4E5A-4524-A7DD-0F0F0CF0AC89}" destId="{8214B92B-5619-45C7-BE2E-95DC5DE991DE}" srcOrd="0" destOrd="0" parTransId="{4F8843A5-746C-4B8B-9088-F879715EAB24}" sibTransId="{32159CEC-F826-43D3-A02F-22739470D4C5}"/>
    <dgm:cxn modelId="{C3988D69-C0FE-4E4B-8C9F-3481800A0B63}" srcId="{ECC42389-4E5A-4524-A7DD-0F0F0CF0AC89}" destId="{C00C6A7E-72D8-405C-886D-9E25571459B6}" srcOrd="1" destOrd="0" parTransId="{6DCE3393-EC57-4CE8-B97F-56F7EA784257}" sibTransId="{31630181-BAD0-4F01-A332-A8B760F5AC6F}"/>
    <dgm:cxn modelId="{3612CCC7-84A8-4F54-9896-D5E09A3C119A}" srcId="{79783F6B-AD92-42AC-964A-E9ADE3019FDA}" destId="{548C545C-9670-4777-8C6E-E793096AC397}" srcOrd="1" destOrd="0" parTransId="{ACEE3EC1-807C-4064-81B4-A1EBDCA08497}" sibTransId="{576750E9-09B3-4CE7-9AF2-0330AF6C89D3}"/>
    <dgm:cxn modelId="{C318B6E4-D918-4C44-8E61-56C67DC10312}" type="presOf" srcId="{8214B92B-5619-45C7-BE2E-95DC5DE991DE}" destId="{8066EB58-F12F-48E6-B7E7-5EE81F4839F0}" srcOrd="0" destOrd="1" presId="urn:microsoft.com/office/officeart/2005/8/layout/default"/>
    <dgm:cxn modelId="{BE98D0F6-5BC9-466E-AC90-9D2453A1C792}" srcId="{79783F6B-AD92-42AC-964A-E9ADE3019FDA}" destId="{A59683FE-D5D7-430D-9986-F7CB33A579F3}" srcOrd="4" destOrd="0" parTransId="{24D5696D-3784-4BCF-BAC6-9021A11236C3}" sibTransId="{FCCB4F0F-37CB-42A2-A4BC-7BCC951D1272}"/>
    <dgm:cxn modelId="{D6AD1D7D-E7BF-49FD-BB64-F4AA79E2515E}" type="presOf" srcId="{A59683FE-D5D7-430D-9986-F7CB33A579F3}" destId="{25E4F8B9-7BD2-4AD6-AA58-002F4F76832B}" srcOrd="0" destOrd="5" presId="urn:microsoft.com/office/officeart/2005/8/layout/default"/>
    <dgm:cxn modelId="{B37BE1DE-E827-442D-8781-7B905FF7A784}" type="presOf" srcId="{29421DC2-9A28-446D-8757-880BE115083C}" destId="{73DC07D1-45A1-4E6B-A9B1-BD4E4ED3B301}" srcOrd="0" destOrd="0" presId="urn:microsoft.com/office/officeart/2005/8/layout/default"/>
    <dgm:cxn modelId="{FDED6BAA-0CA4-4379-9BFC-BC8A11B7D3C6}" type="presOf" srcId="{C00C6A7E-72D8-405C-886D-9E25571459B6}" destId="{8066EB58-F12F-48E6-B7E7-5EE81F4839F0}" srcOrd="0" destOrd="2" presId="urn:microsoft.com/office/officeart/2005/8/layout/default"/>
    <dgm:cxn modelId="{2034152E-3C0E-43D8-BBF7-54662030E38A}" type="presOf" srcId="{62C9F2A3-3270-4202-9ABA-ACBF86A72865}" destId="{25E4F8B9-7BD2-4AD6-AA58-002F4F76832B}" srcOrd="0" destOrd="1" presId="urn:microsoft.com/office/officeart/2005/8/layout/default"/>
    <dgm:cxn modelId="{C62F3D3A-E9A7-44B3-B668-F6A785B71441}" type="presParOf" srcId="{BB8AF93A-8BCE-466A-9297-42366FEF3757}" destId="{8066EB58-F12F-48E6-B7E7-5EE81F4839F0}" srcOrd="0" destOrd="0" presId="urn:microsoft.com/office/officeart/2005/8/layout/default"/>
    <dgm:cxn modelId="{E8B82707-69F4-48B9-887C-CFEFF68B2487}" type="presParOf" srcId="{BB8AF93A-8BCE-466A-9297-42366FEF3757}" destId="{0C6755D6-8397-4D14-AD9E-7C5BC1F9B5F3}" srcOrd="1" destOrd="0" presId="urn:microsoft.com/office/officeart/2005/8/layout/default"/>
    <dgm:cxn modelId="{F01AA05A-2609-44A3-92BE-58C9AD1C617E}" type="presParOf" srcId="{BB8AF93A-8BCE-466A-9297-42366FEF3757}" destId="{25E4F8B9-7BD2-4AD6-AA58-002F4F76832B}" srcOrd="2" destOrd="0" presId="urn:microsoft.com/office/officeart/2005/8/layout/default"/>
    <dgm:cxn modelId="{43CFB358-D06C-4C9B-B19A-BE64B97F77D2}" type="presParOf" srcId="{BB8AF93A-8BCE-466A-9297-42366FEF3757}" destId="{EB05D36F-0D91-4FD7-973C-AC9FEEFF64A4}" srcOrd="3" destOrd="0" presId="urn:microsoft.com/office/officeart/2005/8/layout/default"/>
    <dgm:cxn modelId="{98FE6D0B-D9E4-4A47-A72C-E31C897878E7}" type="presParOf" srcId="{BB8AF93A-8BCE-466A-9297-42366FEF3757}" destId="{73DC07D1-45A1-4E6B-A9B1-BD4E4ED3B301}" srcOrd="4" destOrd="0" presId="urn:microsoft.com/office/officeart/2005/8/layout/default"/>
    <dgm:cxn modelId="{55B9E8E5-8EE5-4113-896D-2E8DFAD4B752}" type="presParOf" srcId="{BB8AF93A-8BCE-466A-9297-42366FEF3757}" destId="{0BC0861B-BC1C-4DB1-8DC4-AE4A8B22DBA0}" srcOrd="5" destOrd="0" presId="urn:microsoft.com/office/officeart/2005/8/layout/default"/>
    <dgm:cxn modelId="{E549F7AB-57E2-4802-8F27-427228AC7877}" type="presParOf" srcId="{BB8AF93A-8BCE-466A-9297-42366FEF3757}" destId="{D75720DD-BDEB-4B30-B60B-57379B979F93}"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2C0DBC-42B9-43C6-A050-08E3F0AD5F96}" type="doc">
      <dgm:prSet loTypeId="urn:microsoft.com/office/officeart/2009/3/layout/CircleRelationship" loCatId="relationship" qsTypeId="urn:microsoft.com/office/officeart/2005/8/quickstyle/simple1" qsCatId="simple" csTypeId="urn:microsoft.com/office/officeart/2005/8/colors/colorful5" csCatId="colorful" phldr="1"/>
      <dgm:spPr/>
      <dgm:t>
        <a:bodyPr/>
        <a:lstStyle/>
        <a:p>
          <a:endParaRPr lang="en-US"/>
        </a:p>
      </dgm:t>
    </dgm:pt>
    <dgm:pt modelId="{57832A47-92C7-4180-A1DA-46F0B2418D80}">
      <dgm:prSet phldrT="[Text]" custT="1"/>
      <dgm:spPr/>
      <dgm:t>
        <a:bodyPr/>
        <a:lstStyle/>
        <a:p>
          <a:r>
            <a:rPr lang="en-US" sz="1600" dirty="0" smtClean="0"/>
            <a:t>Regulations</a:t>
          </a:r>
          <a:endParaRPr lang="en-US" sz="1600" dirty="0"/>
        </a:p>
      </dgm:t>
    </dgm:pt>
    <dgm:pt modelId="{E8786230-F513-412A-8A4B-27E46FC060F1}" type="parTrans" cxnId="{B056B665-D94D-4463-98EC-05F5EC0E00E7}">
      <dgm:prSet/>
      <dgm:spPr/>
      <dgm:t>
        <a:bodyPr/>
        <a:lstStyle/>
        <a:p>
          <a:endParaRPr lang="en-US"/>
        </a:p>
      </dgm:t>
    </dgm:pt>
    <dgm:pt modelId="{0390D842-EE4A-4E31-BB86-94669B2AFDC4}" type="sibTrans" cxnId="{B056B665-D94D-4463-98EC-05F5EC0E00E7}">
      <dgm:prSet/>
      <dgm:spPr/>
      <dgm:t>
        <a:bodyPr/>
        <a:lstStyle/>
        <a:p>
          <a:endParaRPr lang="en-US"/>
        </a:p>
      </dgm:t>
    </dgm:pt>
    <dgm:pt modelId="{851CDAFF-6FC5-4140-9AC3-5961D2F563E7}">
      <dgm:prSet phldrT="[Text]" custT="1"/>
      <dgm:spPr/>
      <dgm:t>
        <a:bodyPr/>
        <a:lstStyle/>
        <a:p>
          <a:r>
            <a:rPr lang="en-US" sz="1200" dirty="0" smtClean="0"/>
            <a:t>Federal Laws</a:t>
          </a:r>
          <a:endParaRPr lang="en-US" sz="1200" dirty="0"/>
        </a:p>
      </dgm:t>
    </dgm:pt>
    <dgm:pt modelId="{4777E6F8-2CDF-4449-9BBD-C9387D232F95}" type="parTrans" cxnId="{4C9CE6C3-EA4C-4693-9241-9852DFF02AC5}">
      <dgm:prSet/>
      <dgm:spPr/>
      <dgm:t>
        <a:bodyPr/>
        <a:lstStyle/>
        <a:p>
          <a:endParaRPr lang="en-US"/>
        </a:p>
      </dgm:t>
    </dgm:pt>
    <dgm:pt modelId="{BBAF96C5-4BA5-411F-A82E-D7A3AB719972}" type="sibTrans" cxnId="{4C9CE6C3-EA4C-4693-9241-9852DFF02AC5}">
      <dgm:prSet/>
      <dgm:spPr/>
      <dgm:t>
        <a:bodyPr/>
        <a:lstStyle/>
        <a:p>
          <a:endParaRPr lang="en-US"/>
        </a:p>
      </dgm:t>
    </dgm:pt>
    <dgm:pt modelId="{81AA135C-B85B-46CC-A1C8-59735413086F}">
      <dgm:prSet phldrT="[Text]" custT="1"/>
      <dgm:spPr/>
      <dgm:t>
        <a:bodyPr/>
        <a:lstStyle/>
        <a:p>
          <a:r>
            <a:rPr lang="en-US" sz="1000" dirty="0" smtClean="0"/>
            <a:t>Policies/ Procedures</a:t>
          </a:r>
          <a:endParaRPr lang="en-US" sz="1000" dirty="0"/>
        </a:p>
      </dgm:t>
    </dgm:pt>
    <dgm:pt modelId="{75BB01B8-502F-4CFD-B426-D10539A78C50}" type="parTrans" cxnId="{FEAD67EB-14BF-4A1E-880D-BB732D19EE49}">
      <dgm:prSet/>
      <dgm:spPr/>
      <dgm:t>
        <a:bodyPr/>
        <a:lstStyle/>
        <a:p>
          <a:endParaRPr lang="en-US"/>
        </a:p>
      </dgm:t>
    </dgm:pt>
    <dgm:pt modelId="{0AD06E1E-66D0-428F-AC7B-767B17795969}" type="sibTrans" cxnId="{FEAD67EB-14BF-4A1E-880D-BB732D19EE49}">
      <dgm:prSet/>
      <dgm:spPr/>
      <dgm:t>
        <a:bodyPr/>
        <a:lstStyle/>
        <a:p>
          <a:endParaRPr lang="en-US"/>
        </a:p>
      </dgm:t>
    </dgm:pt>
    <dgm:pt modelId="{6A2DA61A-AD62-4FF2-89E0-AC96D98DDF49}">
      <dgm:prSet phldrT="[Text]"/>
      <dgm:spPr/>
      <dgm:t>
        <a:bodyPr/>
        <a:lstStyle/>
        <a:p>
          <a:r>
            <a:rPr lang="en-US" dirty="0" smtClean="0"/>
            <a:t>Contract Terms and Conditions</a:t>
          </a:r>
          <a:endParaRPr lang="en-US" dirty="0"/>
        </a:p>
      </dgm:t>
    </dgm:pt>
    <dgm:pt modelId="{53335E0E-6FE9-4B5B-820A-B03C49E907A6}" type="parTrans" cxnId="{6356CADE-0F65-48E3-8027-BCC058E549EF}">
      <dgm:prSet/>
      <dgm:spPr/>
      <dgm:t>
        <a:bodyPr/>
        <a:lstStyle/>
        <a:p>
          <a:endParaRPr lang="en-US"/>
        </a:p>
      </dgm:t>
    </dgm:pt>
    <dgm:pt modelId="{12C8D029-9638-4CCF-BFFD-E472E9E95783}" type="sibTrans" cxnId="{6356CADE-0F65-48E3-8027-BCC058E549EF}">
      <dgm:prSet/>
      <dgm:spPr/>
      <dgm:t>
        <a:bodyPr/>
        <a:lstStyle/>
        <a:p>
          <a:endParaRPr lang="en-US"/>
        </a:p>
      </dgm:t>
    </dgm:pt>
    <dgm:pt modelId="{6DB0A8CE-BF3A-47FF-8A2D-D244BFE37063}">
      <dgm:prSet phldrT="[Text]" custT="1"/>
      <dgm:spPr/>
      <dgm:t>
        <a:bodyPr/>
        <a:lstStyle/>
        <a:p>
          <a:r>
            <a:rPr lang="en-US" sz="1600" b="1" u="sng" dirty="0" smtClean="0">
              <a:solidFill>
                <a:schemeClr val="bg1"/>
              </a:solidFill>
            </a:rPr>
            <a:t>Auditing</a:t>
          </a:r>
          <a:r>
            <a:rPr lang="en-US" sz="1600" dirty="0" smtClean="0">
              <a:solidFill>
                <a:schemeClr val="bg1"/>
              </a:solidFill>
            </a:rPr>
            <a:t>:  A formal process where activities and records are examined and compared to predetermined audit criteria. </a:t>
          </a:r>
          <a:endParaRPr lang="en-US" sz="1600" dirty="0">
            <a:solidFill>
              <a:schemeClr val="bg1"/>
            </a:solidFill>
          </a:endParaRPr>
        </a:p>
      </dgm:t>
    </dgm:pt>
    <dgm:pt modelId="{524C94AA-422D-4235-8040-5497CF9A2B14}" type="sibTrans" cxnId="{2E4C1C51-1B11-40E2-855D-2A7DE2437FA6}">
      <dgm:prSet/>
      <dgm:spPr/>
      <dgm:t>
        <a:bodyPr/>
        <a:lstStyle/>
        <a:p>
          <a:endParaRPr lang="en-US"/>
        </a:p>
      </dgm:t>
    </dgm:pt>
    <dgm:pt modelId="{CCE309FA-043D-499A-BC79-426A2BF18538}" type="parTrans" cxnId="{2E4C1C51-1B11-40E2-855D-2A7DE2437FA6}">
      <dgm:prSet/>
      <dgm:spPr/>
      <dgm:t>
        <a:bodyPr/>
        <a:lstStyle/>
        <a:p>
          <a:endParaRPr lang="en-US"/>
        </a:p>
      </dgm:t>
    </dgm:pt>
    <dgm:pt modelId="{7E31B90C-C304-4041-AC71-A52DC5A0B60E}">
      <dgm:prSet phldrT="[Text]" custT="1"/>
      <dgm:spPr/>
      <dgm:t>
        <a:bodyPr/>
        <a:lstStyle/>
        <a:p>
          <a:r>
            <a:rPr lang="en-US" sz="1000" dirty="0" smtClean="0"/>
            <a:t>Management</a:t>
          </a:r>
          <a:r>
            <a:rPr lang="en-US" sz="700" dirty="0" smtClean="0"/>
            <a:t> </a:t>
          </a:r>
          <a:r>
            <a:rPr lang="en-US" sz="1000" dirty="0" smtClean="0"/>
            <a:t>Goals/ Benchmarks</a:t>
          </a:r>
          <a:endParaRPr lang="en-US" sz="1000" dirty="0"/>
        </a:p>
      </dgm:t>
    </dgm:pt>
    <dgm:pt modelId="{3429CFF3-43E9-4532-8396-BA7078A73CE3}" type="parTrans" cxnId="{C37B74BA-E1E8-4EF6-A61F-4F631F3AF7A0}">
      <dgm:prSet/>
      <dgm:spPr/>
      <dgm:t>
        <a:bodyPr/>
        <a:lstStyle/>
        <a:p>
          <a:endParaRPr lang="en-US"/>
        </a:p>
      </dgm:t>
    </dgm:pt>
    <dgm:pt modelId="{B4B345BD-29F1-4B52-8D07-2D427E19C29B}" type="sibTrans" cxnId="{C37B74BA-E1E8-4EF6-A61F-4F631F3AF7A0}">
      <dgm:prSet/>
      <dgm:spPr/>
      <dgm:t>
        <a:bodyPr/>
        <a:lstStyle/>
        <a:p>
          <a:endParaRPr lang="en-US"/>
        </a:p>
      </dgm:t>
    </dgm:pt>
    <dgm:pt modelId="{7EEC22E8-D7BA-48E2-955C-74A47A4A2955}" type="pres">
      <dgm:prSet presAssocID="{CA2C0DBC-42B9-43C6-A050-08E3F0AD5F96}" presName="Name0" presStyleCnt="0">
        <dgm:presLayoutVars>
          <dgm:chMax val="1"/>
          <dgm:chPref val="1"/>
        </dgm:presLayoutVars>
      </dgm:prSet>
      <dgm:spPr/>
      <dgm:t>
        <a:bodyPr/>
        <a:lstStyle/>
        <a:p>
          <a:endParaRPr lang="en-US"/>
        </a:p>
      </dgm:t>
    </dgm:pt>
    <dgm:pt modelId="{1362BE26-999E-49C7-A95E-37C0146E2FA9}" type="pres">
      <dgm:prSet presAssocID="{6DB0A8CE-BF3A-47FF-8A2D-D244BFE37063}" presName="Parent" presStyleLbl="node0" presStyleIdx="0" presStyleCnt="1" custScaleX="128568" custScaleY="129706" custLinFactNeighborX="0" custLinFactNeighborY="2778">
        <dgm:presLayoutVars>
          <dgm:chMax val="5"/>
          <dgm:chPref val="5"/>
        </dgm:presLayoutVars>
      </dgm:prSet>
      <dgm:spPr/>
      <dgm:t>
        <a:bodyPr/>
        <a:lstStyle/>
        <a:p>
          <a:endParaRPr lang="en-US"/>
        </a:p>
      </dgm:t>
    </dgm:pt>
    <dgm:pt modelId="{0024204A-1178-4C3C-BDE4-20C823FA30DD}" type="pres">
      <dgm:prSet presAssocID="{6DB0A8CE-BF3A-47FF-8A2D-D244BFE37063}" presName="Accent2" presStyleLbl="node1" presStyleIdx="0" presStyleCnt="19"/>
      <dgm:spPr/>
    </dgm:pt>
    <dgm:pt modelId="{70988C39-CEA7-476E-B780-D8366D09DCC0}" type="pres">
      <dgm:prSet presAssocID="{6DB0A8CE-BF3A-47FF-8A2D-D244BFE37063}" presName="Accent3" presStyleLbl="node1" presStyleIdx="1" presStyleCnt="19"/>
      <dgm:spPr/>
    </dgm:pt>
    <dgm:pt modelId="{E3D5657D-D0F0-4A21-96FC-3FB783CAA0E9}" type="pres">
      <dgm:prSet presAssocID="{6DB0A8CE-BF3A-47FF-8A2D-D244BFE37063}" presName="Accent4" presStyleLbl="node1" presStyleIdx="2" presStyleCnt="19"/>
      <dgm:spPr/>
    </dgm:pt>
    <dgm:pt modelId="{6759771E-E65F-4B82-BFB3-7FC2DB092C0D}" type="pres">
      <dgm:prSet presAssocID="{6DB0A8CE-BF3A-47FF-8A2D-D244BFE37063}" presName="Accent5" presStyleLbl="node1" presStyleIdx="3" presStyleCnt="19"/>
      <dgm:spPr/>
    </dgm:pt>
    <dgm:pt modelId="{62817E13-6D0B-4397-ACDD-BBE8B2AC6B2C}" type="pres">
      <dgm:prSet presAssocID="{6DB0A8CE-BF3A-47FF-8A2D-D244BFE37063}" presName="Accent6" presStyleLbl="node1" presStyleIdx="4" presStyleCnt="19"/>
      <dgm:spPr>
        <a:noFill/>
        <a:ln>
          <a:noFill/>
        </a:ln>
      </dgm:spPr>
    </dgm:pt>
    <dgm:pt modelId="{BF6814DB-6DF7-4BB1-8134-11F3F55A5DDD}" type="pres">
      <dgm:prSet presAssocID="{57832A47-92C7-4180-A1DA-46F0B2418D80}" presName="Child1" presStyleLbl="node1" presStyleIdx="5" presStyleCnt="19" custScaleX="140797" custScaleY="152456" custLinFactNeighborX="-59747" custLinFactNeighborY="-37506">
        <dgm:presLayoutVars>
          <dgm:chMax val="0"/>
          <dgm:chPref val="0"/>
        </dgm:presLayoutVars>
      </dgm:prSet>
      <dgm:spPr/>
      <dgm:t>
        <a:bodyPr/>
        <a:lstStyle/>
        <a:p>
          <a:endParaRPr lang="en-US"/>
        </a:p>
      </dgm:t>
    </dgm:pt>
    <dgm:pt modelId="{A82DEA1D-FB56-4F03-9583-8A43113C8909}" type="pres">
      <dgm:prSet presAssocID="{57832A47-92C7-4180-A1DA-46F0B2418D80}" presName="Accent7" presStyleCnt="0"/>
      <dgm:spPr/>
    </dgm:pt>
    <dgm:pt modelId="{18E606A8-4207-451C-B1FD-615B8FF3C711}" type="pres">
      <dgm:prSet presAssocID="{57832A47-92C7-4180-A1DA-46F0B2418D80}" presName="AccentHold1" presStyleLbl="node1" presStyleIdx="6" presStyleCnt="19"/>
      <dgm:spPr/>
    </dgm:pt>
    <dgm:pt modelId="{B45CE85A-822F-4F7A-BBD7-E6CA16D09DA0}" type="pres">
      <dgm:prSet presAssocID="{57832A47-92C7-4180-A1DA-46F0B2418D80}" presName="Accent8" presStyleCnt="0"/>
      <dgm:spPr/>
    </dgm:pt>
    <dgm:pt modelId="{2C14087A-5BC8-4808-AB82-4974262AEADA}" type="pres">
      <dgm:prSet presAssocID="{57832A47-92C7-4180-A1DA-46F0B2418D80}" presName="AccentHold2" presStyleLbl="node1" presStyleIdx="7" presStyleCnt="19"/>
      <dgm:spPr/>
    </dgm:pt>
    <dgm:pt modelId="{CCBD1E8B-C51D-44C5-90AE-F8BB7883412E}" type="pres">
      <dgm:prSet presAssocID="{851CDAFF-6FC5-4140-9AC3-5961D2F563E7}" presName="Child2" presStyleLbl="node1" presStyleIdx="8" presStyleCnt="19">
        <dgm:presLayoutVars>
          <dgm:chMax val="0"/>
          <dgm:chPref val="0"/>
        </dgm:presLayoutVars>
      </dgm:prSet>
      <dgm:spPr/>
      <dgm:t>
        <a:bodyPr/>
        <a:lstStyle/>
        <a:p>
          <a:endParaRPr lang="en-US"/>
        </a:p>
      </dgm:t>
    </dgm:pt>
    <dgm:pt modelId="{6AF32275-FEAB-4BF8-A307-EA44C4F803F2}" type="pres">
      <dgm:prSet presAssocID="{851CDAFF-6FC5-4140-9AC3-5961D2F563E7}" presName="Accent9" presStyleCnt="0"/>
      <dgm:spPr/>
    </dgm:pt>
    <dgm:pt modelId="{95263C9B-ACBA-4ACF-B93F-86A2A71763FC}" type="pres">
      <dgm:prSet presAssocID="{851CDAFF-6FC5-4140-9AC3-5961D2F563E7}" presName="AccentHold1" presStyleLbl="node1" presStyleIdx="9" presStyleCnt="19"/>
      <dgm:spPr/>
    </dgm:pt>
    <dgm:pt modelId="{83B4BB84-77E1-4E53-ABF8-2216039A2C23}" type="pres">
      <dgm:prSet presAssocID="{851CDAFF-6FC5-4140-9AC3-5961D2F563E7}" presName="Accent10" presStyleCnt="0"/>
      <dgm:spPr/>
    </dgm:pt>
    <dgm:pt modelId="{A5E644E1-04C0-44F4-8D4B-3FD28ED432BE}" type="pres">
      <dgm:prSet presAssocID="{851CDAFF-6FC5-4140-9AC3-5961D2F563E7}" presName="AccentHold2" presStyleLbl="node1" presStyleIdx="10" presStyleCnt="19"/>
      <dgm:spPr/>
    </dgm:pt>
    <dgm:pt modelId="{3D6FF3BB-659B-41B2-81BB-2C547366DC65}" type="pres">
      <dgm:prSet presAssocID="{851CDAFF-6FC5-4140-9AC3-5961D2F563E7}" presName="Accent11" presStyleCnt="0"/>
      <dgm:spPr/>
    </dgm:pt>
    <dgm:pt modelId="{23709ED9-47D9-4FE2-B34E-A995D9F5E1D2}" type="pres">
      <dgm:prSet presAssocID="{851CDAFF-6FC5-4140-9AC3-5961D2F563E7}" presName="AccentHold3" presStyleLbl="node1" presStyleIdx="11" presStyleCnt="19"/>
      <dgm:spPr/>
    </dgm:pt>
    <dgm:pt modelId="{3863164B-BDB7-4B3B-A39B-19F9B155D758}" type="pres">
      <dgm:prSet presAssocID="{6A2DA61A-AD62-4FF2-89E0-AC96D98DDF49}" presName="Child3" presStyleLbl="node1" presStyleIdx="12" presStyleCnt="19">
        <dgm:presLayoutVars>
          <dgm:chMax val="0"/>
          <dgm:chPref val="0"/>
        </dgm:presLayoutVars>
      </dgm:prSet>
      <dgm:spPr/>
      <dgm:t>
        <a:bodyPr/>
        <a:lstStyle/>
        <a:p>
          <a:endParaRPr lang="en-US"/>
        </a:p>
      </dgm:t>
    </dgm:pt>
    <dgm:pt modelId="{F8F19E8C-CD10-491A-AB02-DD0657895A36}" type="pres">
      <dgm:prSet presAssocID="{6A2DA61A-AD62-4FF2-89E0-AC96D98DDF49}" presName="Accent12" presStyleCnt="0"/>
      <dgm:spPr/>
    </dgm:pt>
    <dgm:pt modelId="{364B5454-0805-41E4-B034-9AE36CCE6B08}" type="pres">
      <dgm:prSet presAssocID="{6A2DA61A-AD62-4FF2-89E0-AC96D98DDF49}" presName="AccentHold1" presStyleLbl="node1" presStyleIdx="13" presStyleCnt="19"/>
      <dgm:spPr/>
    </dgm:pt>
    <dgm:pt modelId="{0FCC6036-0C24-464C-8AEA-0CAE8E6568C7}" type="pres">
      <dgm:prSet presAssocID="{81AA135C-B85B-46CC-A1C8-59735413086F}" presName="Child4" presStyleLbl="node1" presStyleIdx="14" presStyleCnt="19" custLinFactNeighborX="1940" custLinFactNeighborY="647">
        <dgm:presLayoutVars>
          <dgm:chMax val="0"/>
          <dgm:chPref val="0"/>
        </dgm:presLayoutVars>
      </dgm:prSet>
      <dgm:spPr/>
      <dgm:t>
        <a:bodyPr/>
        <a:lstStyle/>
        <a:p>
          <a:endParaRPr lang="en-US"/>
        </a:p>
      </dgm:t>
    </dgm:pt>
    <dgm:pt modelId="{20229B53-D6C4-4EBC-97A1-4327447678F6}" type="pres">
      <dgm:prSet presAssocID="{81AA135C-B85B-46CC-A1C8-59735413086F}" presName="Accent13" presStyleCnt="0"/>
      <dgm:spPr/>
    </dgm:pt>
    <dgm:pt modelId="{C7FC1918-F31B-4B68-957C-AE930562F1CE}" type="pres">
      <dgm:prSet presAssocID="{81AA135C-B85B-46CC-A1C8-59735413086F}" presName="AccentHold1" presStyleLbl="node1" presStyleIdx="15" presStyleCnt="19"/>
      <dgm:spPr/>
    </dgm:pt>
    <dgm:pt modelId="{C8AD2E5F-CB2B-497E-B87D-DD795F283295}" type="pres">
      <dgm:prSet presAssocID="{7E31B90C-C304-4041-AC71-A52DC5A0B60E}" presName="Child5" presStyleLbl="node1" presStyleIdx="16" presStyleCnt="19" custScaleX="112621" custScaleY="120066" custLinFactNeighborX="-1140">
        <dgm:presLayoutVars>
          <dgm:chMax val="0"/>
          <dgm:chPref val="0"/>
        </dgm:presLayoutVars>
      </dgm:prSet>
      <dgm:spPr/>
      <dgm:t>
        <a:bodyPr/>
        <a:lstStyle/>
        <a:p>
          <a:endParaRPr lang="en-US"/>
        </a:p>
      </dgm:t>
    </dgm:pt>
    <dgm:pt modelId="{2476889B-B2DF-453F-8105-FECDBCC267D7}" type="pres">
      <dgm:prSet presAssocID="{7E31B90C-C304-4041-AC71-A52DC5A0B60E}" presName="Accent15" presStyleCnt="0"/>
      <dgm:spPr/>
    </dgm:pt>
    <dgm:pt modelId="{72E2DFCA-1C0F-49CC-8448-2F2028B51575}" type="pres">
      <dgm:prSet presAssocID="{7E31B90C-C304-4041-AC71-A52DC5A0B60E}" presName="AccentHold2" presStyleLbl="node1" presStyleIdx="17" presStyleCnt="19"/>
      <dgm:spPr/>
    </dgm:pt>
    <dgm:pt modelId="{82566B43-F491-453E-AA77-823EB0DBE6F9}" type="pres">
      <dgm:prSet presAssocID="{7E31B90C-C304-4041-AC71-A52DC5A0B60E}" presName="Accent16" presStyleCnt="0"/>
      <dgm:spPr/>
    </dgm:pt>
    <dgm:pt modelId="{CE0704DD-9D66-4AF9-BF58-8C3068F8AF04}" type="pres">
      <dgm:prSet presAssocID="{7E31B90C-C304-4041-AC71-A52DC5A0B60E}" presName="AccentHold3" presStyleLbl="node1" presStyleIdx="18" presStyleCnt="19"/>
      <dgm:spPr/>
    </dgm:pt>
  </dgm:ptLst>
  <dgm:cxnLst>
    <dgm:cxn modelId="{2E4C1C51-1B11-40E2-855D-2A7DE2437FA6}" srcId="{CA2C0DBC-42B9-43C6-A050-08E3F0AD5F96}" destId="{6DB0A8CE-BF3A-47FF-8A2D-D244BFE37063}" srcOrd="0" destOrd="0" parTransId="{CCE309FA-043D-499A-BC79-426A2BF18538}" sibTransId="{524C94AA-422D-4235-8040-5497CF9A2B14}"/>
    <dgm:cxn modelId="{C37B74BA-E1E8-4EF6-A61F-4F631F3AF7A0}" srcId="{6DB0A8CE-BF3A-47FF-8A2D-D244BFE37063}" destId="{7E31B90C-C304-4041-AC71-A52DC5A0B60E}" srcOrd="4" destOrd="0" parTransId="{3429CFF3-43E9-4532-8396-BA7078A73CE3}" sibTransId="{B4B345BD-29F1-4B52-8D07-2D427E19C29B}"/>
    <dgm:cxn modelId="{9A7AF478-1AA9-4EC6-9E49-557631996106}" type="presOf" srcId="{7E31B90C-C304-4041-AC71-A52DC5A0B60E}" destId="{C8AD2E5F-CB2B-497E-B87D-DD795F283295}" srcOrd="0" destOrd="0" presId="urn:microsoft.com/office/officeart/2009/3/layout/CircleRelationship"/>
    <dgm:cxn modelId="{B056B665-D94D-4463-98EC-05F5EC0E00E7}" srcId="{6DB0A8CE-BF3A-47FF-8A2D-D244BFE37063}" destId="{57832A47-92C7-4180-A1DA-46F0B2418D80}" srcOrd="0" destOrd="0" parTransId="{E8786230-F513-412A-8A4B-27E46FC060F1}" sibTransId="{0390D842-EE4A-4E31-BB86-94669B2AFDC4}"/>
    <dgm:cxn modelId="{4C9CE6C3-EA4C-4693-9241-9852DFF02AC5}" srcId="{6DB0A8CE-BF3A-47FF-8A2D-D244BFE37063}" destId="{851CDAFF-6FC5-4140-9AC3-5961D2F563E7}" srcOrd="1" destOrd="0" parTransId="{4777E6F8-2CDF-4449-9BBD-C9387D232F95}" sibTransId="{BBAF96C5-4BA5-411F-A82E-D7A3AB719972}"/>
    <dgm:cxn modelId="{7F3FE6F6-D635-447F-A916-F5A78F18A469}" type="presOf" srcId="{6DB0A8CE-BF3A-47FF-8A2D-D244BFE37063}" destId="{1362BE26-999E-49C7-A95E-37C0146E2FA9}" srcOrd="0" destOrd="0" presId="urn:microsoft.com/office/officeart/2009/3/layout/CircleRelationship"/>
    <dgm:cxn modelId="{6356CADE-0F65-48E3-8027-BCC058E549EF}" srcId="{6DB0A8CE-BF3A-47FF-8A2D-D244BFE37063}" destId="{6A2DA61A-AD62-4FF2-89E0-AC96D98DDF49}" srcOrd="2" destOrd="0" parTransId="{53335E0E-6FE9-4B5B-820A-B03C49E907A6}" sibTransId="{12C8D029-9638-4CCF-BFFD-E472E9E95783}"/>
    <dgm:cxn modelId="{1D8F95BD-0536-4487-B6E6-0272D996C8D2}" type="presOf" srcId="{81AA135C-B85B-46CC-A1C8-59735413086F}" destId="{0FCC6036-0C24-464C-8AEA-0CAE8E6568C7}" srcOrd="0" destOrd="0" presId="urn:microsoft.com/office/officeart/2009/3/layout/CircleRelationship"/>
    <dgm:cxn modelId="{FEAD67EB-14BF-4A1E-880D-BB732D19EE49}" srcId="{6DB0A8CE-BF3A-47FF-8A2D-D244BFE37063}" destId="{81AA135C-B85B-46CC-A1C8-59735413086F}" srcOrd="3" destOrd="0" parTransId="{75BB01B8-502F-4CFD-B426-D10539A78C50}" sibTransId="{0AD06E1E-66D0-428F-AC7B-767B17795969}"/>
    <dgm:cxn modelId="{6636E635-736F-451B-80DB-275E6E93C0C1}" type="presOf" srcId="{CA2C0DBC-42B9-43C6-A050-08E3F0AD5F96}" destId="{7EEC22E8-D7BA-48E2-955C-74A47A4A2955}" srcOrd="0" destOrd="0" presId="urn:microsoft.com/office/officeart/2009/3/layout/CircleRelationship"/>
    <dgm:cxn modelId="{334A7A00-8B24-4517-A42D-4D233D1E574F}" type="presOf" srcId="{6A2DA61A-AD62-4FF2-89E0-AC96D98DDF49}" destId="{3863164B-BDB7-4B3B-A39B-19F9B155D758}" srcOrd="0" destOrd="0" presId="urn:microsoft.com/office/officeart/2009/3/layout/CircleRelationship"/>
    <dgm:cxn modelId="{DA97C91C-2854-4223-B285-F0F825B52FBC}" type="presOf" srcId="{57832A47-92C7-4180-A1DA-46F0B2418D80}" destId="{BF6814DB-6DF7-4BB1-8134-11F3F55A5DDD}" srcOrd="0" destOrd="0" presId="urn:microsoft.com/office/officeart/2009/3/layout/CircleRelationship"/>
    <dgm:cxn modelId="{AF273564-E7D6-4834-83AF-D730A04CD86D}" type="presOf" srcId="{851CDAFF-6FC5-4140-9AC3-5961D2F563E7}" destId="{CCBD1E8B-C51D-44C5-90AE-F8BB7883412E}" srcOrd="0" destOrd="0" presId="urn:microsoft.com/office/officeart/2009/3/layout/CircleRelationship"/>
    <dgm:cxn modelId="{5516B2E6-27B8-4D9D-B910-D0EAD9FBAC6E}" type="presParOf" srcId="{7EEC22E8-D7BA-48E2-955C-74A47A4A2955}" destId="{1362BE26-999E-49C7-A95E-37C0146E2FA9}" srcOrd="0" destOrd="0" presId="urn:microsoft.com/office/officeart/2009/3/layout/CircleRelationship"/>
    <dgm:cxn modelId="{B44BB838-30CA-4C64-99B0-101B6B220BB8}" type="presParOf" srcId="{7EEC22E8-D7BA-48E2-955C-74A47A4A2955}" destId="{0024204A-1178-4C3C-BDE4-20C823FA30DD}" srcOrd="1" destOrd="0" presId="urn:microsoft.com/office/officeart/2009/3/layout/CircleRelationship"/>
    <dgm:cxn modelId="{1D7265B6-38EB-4D81-862E-62D66DBC80E4}" type="presParOf" srcId="{7EEC22E8-D7BA-48E2-955C-74A47A4A2955}" destId="{70988C39-CEA7-476E-B780-D8366D09DCC0}" srcOrd="2" destOrd="0" presId="urn:microsoft.com/office/officeart/2009/3/layout/CircleRelationship"/>
    <dgm:cxn modelId="{1EA5C4E5-AEC4-490F-B1F9-B3AF99C11AC6}" type="presParOf" srcId="{7EEC22E8-D7BA-48E2-955C-74A47A4A2955}" destId="{E3D5657D-D0F0-4A21-96FC-3FB783CAA0E9}" srcOrd="3" destOrd="0" presId="urn:microsoft.com/office/officeart/2009/3/layout/CircleRelationship"/>
    <dgm:cxn modelId="{32E3438D-B109-4068-B2A2-D8454EEBF042}" type="presParOf" srcId="{7EEC22E8-D7BA-48E2-955C-74A47A4A2955}" destId="{6759771E-E65F-4B82-BFB3-7FC2DB092C0D}" srcOrd="4" destOrd="0" presId="urn:microsoft.com/office/officeart/2009/3/layout/CircleRelationship"/>
    <dgm:cxn modelId="{7D650050-46F6-4206-8790-497A85ADA4E4}" type="presParOf" srcId="{7EEC22E8-D7BA-48E2-955C-74A47A4A2955}" destId="{62817E13-6D0B-4397-ACDD-BBE8B2AC6B2C}" srcOrd="5" destOrd="0" presId="urn:microsoft.com/office/officeart/2009/3/layout/CircleRelationship"/>
    <dgm:cxn modelId="{885C8354-7025-4795-9BF0-B4319C64672D}" type="presParOf" srcId="{7EEC22E8-D7BA-48E2-955C-74A47A4A2955}" destId="{BF6814DB-6DF7-4BB1-8134-11F3F55A5DDD}" srcOrd="6" destOrd="0" presId="urn:microsoft.com/office/officeart/2009/3/layout/CircleRelationship"/>
    <dgm:cxn modelId="{A0EC70DB-F594-4AB2-A735-3FBCF610756D}" type="presParOf" srcId="{7EEC22E8-D7BA-48E2-955C-74A47A4A2955}" destId="{A82DEA1D-FB56-4F03-9583-8A43113C8909}" srcOrd="7" destOrd="0" presId="urn:microsoft.com/office/officeart/2009/3/layout/CircleRelationship"/>
    <dgm:cxn modelId="{DD7E4B80-E1C1-4E4E-8392-9CED65AE82F4}" type="presParOf" srcId="{A82DEA1D-FB56-4F03-9583-8A43113C8909}" destId="{18E606A8-4207-451C-B1FD-615B8FF3C711}" srcOrd="0" destOrd="0" presId="urn:microsoft.com/office/officeart/2009/3/layout/CircleRelationship"/>
    <dgm:cxn modelId="{2DFEC79B-8EC6-49C3-B35E-EC215D3E714D}" type="presParOf" srcId="{7EEC22E8-D7BA-48E2-955C-74A47A4A2955}" destId="{B45CE85A-822F-4F7A-BBD7-E6CA16D09DA0}" srcOrd="8" destOrd="0" presId="urn:microsoft.com/office/officeart/2009/3/layout/CircleRelationship"/>
    <dgm:cxn modelId="{C6727F33-7626-4BC3-ADB4-B0814FDDCB47}" type="presParOf" srcId="{B45CE85A-822F-4F7A-BBD7-E6CA16D09DA0}" destId="{2C14087A-5BC8-4808-AB82-4974262AEADA}" srcOrd="0" destOrd="0" presId="urn:microsoft.com/office/officeart/2009/3/layout/CircleRelationship"/>
    <dgm:cxn modelId="{46F2E870-089D-4AD5-9B97-2817E289F62C}" type="presParOf" srcId="{7EEC22E8-D7BA-48E2-955C-74A47A4A2955}" destId="{CCBD1E8B-C51D-44C5-90AE-F8BB7883412E}" srcOrd="9" destOrd="0" presId="urn:microsoft.com/office/officeart/2009/3/layout/CircleRelationship"/>
    <dgm:cxn modelId="{C32DB797-1DD3-4F4D-9E10-658E6DD9143D}" type="presParOf" srcId="{7EEC22E8-D7BA-48E2-955C-74A47A4A2955}" destId="{6AF32275-FEAB-4BF8-A307-EA44C4F803F2}" srcOrd="10" destOrd="0" presId="urn:microsoft.com/office/officeart/2009/3/layout/CircleRelationship"/>
    <dgm:cxn modelId="{31062CDB-7122-4A09-A54E-B32D9461C7BB}" type="presParOf" srcId="{6AF32275-FEAB-4BF8-A307-EA44C4F803F2}" destId="{95263C9B-ACBA-4ACF-B93F-86A2A71763FC}" srcOrd="0" destOrd="0" presId="urn:microsoft.com/office/officeart/2009/3/layout/CircleRelationship"/>
    <dgm:cxn modelId="{D8D16BEB-043A-402B-8932-1B2DA17AB73E}" type="presParOf" srcId="{7EEC22E8-D7BA-48E2-955C-74A47A4A2955}" destId="{83B4BB84-77E1-4E53-ABF8-2216039A2C23}" srcOrd="11" destOrd="0" presId="urn:microsoft.com/office/officeart/2009/3/layout/CircleRelationship"/>
    <dgm:cxn modelId="{720A7C2D-C6A8-4E28-B484-1638F12958FB}" type="presParOf" srcId="{83B4BB84-77E1-4E53-ABF8-2216039A2C23}" destId="{A5E644E1-04C0-44F4-8D4B-3FD28ED432BE}" srcOrd="0" destOrd="0" presId="urn:microsoft.com/office/officeart/2009/3/layout/CircleRelationship"/>
    <dgm:cxn modelId="{40C075BE-71F9-43BB-8C1E-331CF2A6C034}" type="presParOf" srcId="{7EEC22E8-D7BA-48E2-955C-74A47A4A2955}" destId="{3D6FF3BB-659B-41B2-81BB-2C547366DC65}" srcOrd="12" destOrd="0" presId="urn:microsoft.com/office/officeart/2009/3/layout/CircleRelationship"/>
    <dgm:cxn modelId="{52440849-544F-44FC-8793-CE13D1AC5A0C}" type="presParOf" srcId="{3D6FF3BB-659B-41B2-81BB-2C547366DC65}" destId="{23709ED9-47D9-4FE2-B34E-A995D9F5E1D2}" srcOrd="0" destOrd="0" presId="urn:microsoft.com/office/officeart/2009/3/layout/CircleRelationship"/>
    <dgm:cxn modelId="{D5E30005-B449-4BE4-964B-592A57DF4C9F}" type="presParOf" srcId="{7EEC22E8-D7BA-48E2-955C-74A47A4A2955}" destId="{3863164B-BDB7-4B3B-A39B-19F9B155D758}" srcOrd="13" destOrd="0" presId="urn:microsoft.com/office/officeart/2009/3/layout/CircleRelationship"/>
    <dgm:cxn modelId="{65BFE1E6-7768-4C39-A608-AE56E3DBC4BA}" type="presParOf" srcId="{7EEC22E8-D7BA-48E2-955C-74A47A4A2955}" destId="{F8F19E8C-CD10-491A-AB02-DD0657895A36}" srcOrd="14" destOrd="0" presId="urn:microsoft.com/office/officeart/2009/3/layout/CircleRelationship"/>
    <dgm:cxn modelId="{DD34AE05-7DF5-4F3E-B38D-36E5527B3B61}" type="presParOf" srcId="{F8F19E8C-CD10-491A-AB02-DD0657895A36}" destId="{364B5454-0805-41E4-B034-9AE36CCE6B08}" srcOrd="0" destOrd="0" presId="urn:microsoft.com/office/officeart/2009/3/layout/CircleRelationship"/>
    <dgm:cxn modelId="{2996809F-8931-4211-B89A-A527C1C92024}" type="presParOf" srcId="{7EEC22E8-D7BA-48E2-955C-74A47A4A2955}" destId="{0FCC6036-0C24-464C-8AEA-0CAE8E6568C7}" srcOrd="15" destOrd="0" presId="urn:microsoft.com/office/officeart/2009/3/layout/CircleRelationship"/>
    <dgm:cxn modelId="{A2C7630F-514D-41C1-BEBF-86FFE9BE1BBE}" type="presParOf" srcId="{7EEC22E8-D7BA-48E2-955C-74A47A4A2955}" destId="{20229B53-D6C4-4EBC-97A1-4327447678F6}" srcOrd="16" destOrd="0" presId="urn:microsoft.com/office/officeart/2009/3/layout/CircleRelationship"/>
    <dgm:cxn modelId="{1689A1E7-807D-4C12-B914-3BFD31C8B6A7}" type="presParOf" srcId="{20229B53-D6C4-4EBC-97A1-4327447678F6}" destId="{C7FC1918-F31B-4B68-957C-AE930562F1CE}" srcOrd="0" destOrd="0" presId="urn:microsoft.com/office/officeart/2009/3/layout/CircleRelationship"/>
    <dgm:cxn modelId="{A8C903BB-8BBC-4F28-9076-01EB74AA485C}" type="presParOf" srcId="{7EEC22E8-D7BA-48E2-955C-74A47A4A2955}" destId="{C8AD2E5F-CB2B-497E-B87D-DD795F283295}" srcOrd="17" destOrd="0" presId="urn:microsoft.com/office/officeart/2009/3/layout/CircleRelationship"/>
    <dgm:cxn modelId="{5802BD9C-CC13-43F5-B330-C60FB6E8D276}" type="presParOf" srcId="{7EEC22E8-D7BA-48E2-955C-74A47A4A2955}" destId="{2476889B-B2DF-453F-8105-FECDBCC267D7}" srcOrd="18" destOrd="0" presId="urn:microsoft.com/office/officeart/2009/3/layout/CircleRelationship"/>
    <dgm:cxn modelId="{673CC31A-9120-44B7-A1C5-12921B9097C5}" type="presParOf" srcId="{2476889B-B2DF-453F-8105-FECDBCC267D7}" destId="{72E2DFCA-1C0F-49CC-8448-2F2028B51575}" srcOrd="0" destOrd="0" presId="urn:microsoft.com/office/officeart/2009/3/layout/CircleRelationship"/>
    <dgm:cxn modelId="{9312724C-1433-4505-B64C-0CA4FDC4C93A}" type="presParOf" srcId="{7EEC22E8-D7BA-48E2-955C-74A47A4A2955}" destId="{82566B43-F491-453E-AA77-823EB0DBE6F9}" srcOrd="19" destOrd="0" presId="urn:microsoft.com/office/officeart/2009/3/layout/CircleRelationship"/>
    <dgm:cxn modelId="{92DAB22C-A0A1-4774-BF32-17BB1EDD5351}" type="presParOf" srcId="{82566B43-F491-453E-AA77-823EB0DBE6F9}" destId="{CE0704DD-9D66-4AF9-BF58-8C3068F8AF04}"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1C9F54-C5AC-4ABC-BD2C-15BD46B7108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1BD1F2A-EF47-451E-A543-605DB566E6D9}">
      <dgm:prSet phldrT="[Text]" custT="1"/>
      <dgm:spPr/>
      <dgm:t>
        <a:bodyPr/>
        <a:lstStyle/>
        <a:p>
          <a:r>
            <a:rPr lang="en-US" sz="2400" dirty="0" smtClean="0"/>
            <a:t>Audit Opening</a:t>
          </a:r>
        </a:p>
      </dgm:t>
    </dgm:pt>
    <dgm:pt modelId="{553093BF-2BC7-464D-870E-85E727445DBC}" type="parTrans" cxnId="{3A7F97F3-AE0B-4C2D-B9AC-C224291AEECF}">
      <dgm:prSet/>
      <dgm:spPr/>
      <dgm:t>
        <a:bodyPr/>
        <a:lstStyle/>
        <a:p>
          <a:endParaRPr lang="en-US"/>
        </a:p>
      </dgm:t>
    </dgm:pt>
    <dgm:pt modelId="{87DEBE53-DE98-491B-A867-92830D5388F0}" type="sibTrans" cxnId="{3A7F97F3-AE0B-4C2D-B9AC-C224291AEECF}">
      <dgm:prSet/>
      <dgm:spPr/>
      <dgm:t>
        <a:bodyPr/>
        <a:lstStyle/>
        <a:p>
          <a:endParaRPr lang="en-US"/>
        </a:p>
      </dgm:t>
    </dgm:pt>
    <dgm:pt modelId="{E8EFEE2E-8456-4C23-B820-5019F4944160}">
      <dgm:prSet phldrT="[Text]" custT="1"/>
      <dgm:spPr>
        <a:solidFill>
          <a:schemeClr val="accent2">
            <a:lumMod val="20000"/>
            <a:lumOff val="80000"/>
            <a:alpha val="42000"/>
          </a:schemeClr>
        </a:solidFill>
      </dgm:spPr>
      <dgm:t>
        <a:bodyPr/>
        <a:lstStyle/>
        <a:p>
          <a:r>
            <a:rPr lang="en-US" sz="1600" dirty="0" smtClean="0"/>
            <a:t>Notification</a:t>
          </a:r>
          <a:endParaRPr lang="en-US" sz="1600" dirty="0"/>
        </a:p>
      </dgm:t>
    </dgm:pt>
    <dgm:pt modelId="{844F9C5A-D84E-47A8-AC4B-875954B3635A}" type="parTrans" cxnId="{A59A72B8-FD62-457C-AAA9-DEC141E7990D}">
      <dgm:prSet/>
      <dgm:spPr/>
      <dgm:t>
        <a:bodyPr/>
        <a:lstStyle/>
        <a:p>
          <a:endParaRPr lang="en-US"/>
        </a:p>
      </dgm:t>
    </dgm:pt>
    <dgm:pt modelId="{32821FA1-1494-4802-949D-F28A42D4221B}" type="sibTrans" cxnId="{A59A72B8-FD62-457C-AAA9-DEC141E7990D}">
      <dgm:prSet/>
      <dgm:spPr/>
      <dgm:t>
        <a:bodyPr/>
        <a:lstStyle/>
        <a:p>
          <a:endParaRPr lang="en-US"/>
        </a:p>
      </dgm:t>
    </dgm:pt>
    <dgm:pt modelId="{C039EE39-6A9A-4370-A90A-04A60BF8C5F3}">
      <dgm:prSet phldrT="[Text]" custT="1"/>
      <dgm:spPr>
        <a:solidFill>
          <a:schemeClr val="accent2">
            <a:lumMod val="20000"/>
            <a:lumOff val="80000"/>
            <a:alpha val="42000"/>
          </a:schemeClr>
        </a:solidFill>
      </dgm:spPr>
      <dgm:t>
        <a:bodyPr/>
        <a:lstStyle/>
        <a:p>
          <a:r>
            <a:rPr lang="en-US" sz="1600" dirty="0" smtClean="0"/>
            <a:t>Initial Discussion</a:t>
          </a:r>
          <a:endParaRPr lang="en-US" sz="1600" dirty="0"/>
        </a:p>
      </dgm:t>
    </dgm:pt>
    <dgm:pt modelId="{96F0D5D6-52EF-4016-AD7A-5B9299B43BBD}" type="parTrans" cxnId="{A6C1F274-E43A-4390-B25B-E2ABDB9FDD17}">
      <dgm:prSet/>
      <dgm:spPr/>
      <dgm:t>
        <a:bodyPr/>
        <a:lstStyle/>
        <a:p>
          <a:endParaRPr lang="en-US"/>
        </a:p>
      </dgm:t>
    </dgm:pt>
    <dgm:pt modelId="{1AE2E5B4-B95D-44CE-B4D5-D09A5A4061A8}" type="sibTrans" cxnId="{A6C1F274-E43A-4390-B25B-E2ABDB9FDD17}">
      <dgm:prSet/>
      <dgm:spPr/>
      <dgm:t>
        <a:bodyPr/>
        <a:lstStyle/>
        <a:p>
          <a:endParaRPr lang="en-US"/>
        </a:p>
      </dgm:t>
    </dgm:pt>
    <dgm:pt modelId="{4D70D390-457D-4E66-A1CE-9C107D80FE53}">
      <dgm:prSet phldrT="[Text]" custT="1"/>
      <dgm:spPr/>
      <dgm:t>
        <a:bodyPr/>
        <a:lstStyle/>
        <a:p>
          <a:r>
            <a:rPr lang="en-US" sz="2400" dirty="0" smtClean="0"/>
            <a:t>Performing the Audit</a:t>
          </a:r>
          <a:endParaRPr lang="en-US" sz="2400" dirty="0"/>
        </a:p>
      </dgm:t>
    </dgm:pt>
    <dgm:pt modelId="{8F03AAF7-5330-40FA-859F-F1B398EC4610}" type="parTrans" cxnId="{C3C5E17C-AEC1-464E-BC0A-B13F0B6198BC}">
      <dgm:prSet/>
      <dgm:spPr/>
      <dgm:t>
        <a:bodyPr/>
        <a:lstStyle/>
        <a:p>
          <a:endParaRPr lang="en-US"/>
        </a:p>
      </dgm:t>
    </dgm:pt>
    <dgm:pt modelId="{5B6882A6-A8C8-4745-A607-2486ACD34F8D}" type="sibTrans" cxnId="{C3C5E17C-AEC1-464E-BC0A-B13F0B6198BC}">
      <dgm:prSet/>
      <dgm:spPr/>
      <dgm:t>
        <a:bodyPr/>
        <a:lstStyle/>
        <a:p>
          <a:endParaRPr lang="en-US"/>
        </a:p>
      </dgm:t>
    </dgm:pt>
    <dgm:pt modelId="{524F53A8-F39B-4636-9D28-582F7BAFFFA4}">
      <dgm:prSet phldrT="[Text]" custT="1"/>
      <dgm:spPr>
        <a:solidFill>
          <a:schemeClr val="accent2">
            <a:lumMod val="20000"/>
            <a:lumOff val="80000"/>
            <a:alpha val="42000"/>
          </a:schemeClr>
        </a:solidFill>
      </dgm:spPr>
      <dgm:t>
        <a:bodyPr/>
        <a:lstStyle/>
        <a:p>
          <a:r>
            <a:rPr lang="en-US" sz="1600" dirty="0" smtClean="0"/>
            <a:t>Fieldwork</a:t>
          </a:r>
          <a:endParaRPr lang="en-US" sz="1600" dirty="0"/>
        </a:p>
      </dgm:t>
    </dgm:pt>
    <dgm:pt modelId="{F79324E6-48F3-4DE7-9F9D-408060CCB721}" type="parTrans" cxnId="{3F828BE3-D351-4177-BC8C-EABD71A06504}">
      <dgm:prSet/>
      <dgm:spPr/>
      <dgm:t>
        <a:bodyPr/>
        <a:lstStyle/>
        <a:p>
          <a:endParaRPr lang="en-US"/>
        </a:p>
      </dgm:t>
    </dgm:pt>
    <dgm:pt modelId="{BF3F0698-E751-48F1-97C1-6CDF61C22DDE}" type="sibTrans" cxnId="{3F828BE3-D351-4177-BC8C-EABD71A06504}">
      <dgm:prSet/>
      <dgm:spPr/>
      <dgm:t>
        <a:bodyPr/>
        <a:lstStyle/>
        <a:p>
          <a:endParaRPr lang="en-US"/>
        </a:p>
      </dgm:t>
    </dgm:pt>
    <dgm:pt modelId="{5F2A99D2-2A37-4539-8B0E-BBF3D3D09F5C}">
      <dgm:prSet phldrT="[Text]" custT="1"/>
      <dgm:spPr/>
      <dgm:t>
        <a:bodyPr/>
        <a:lstStyle/>
        <a:p>
          <a:r>
            <a:rPr lang="en-US" sz="2400" dirty="0" smtClean="0"/>
            <a:t>Reporting Results</a:t>
          </a:r>
          <a:endParaRPr lang="en-US" sz="2400" dirty="0"/>
        </a:p>
      </dgm:t>
    </dgm:pt>
    <dgm:pt modelId="{6914F2C1-F95E-4D65-BBC2-942951C918BC}" type="parTrans" cxnId="{CBA63A87-13DC-462C-9B7A-C7C4B16DD72E}">
      <dgm:prSet/>
      <dgm:spPr/>
      <dgm:t>
        <a:bodyPr/>
        <a:lstStyle/>
        <a:p>
          <a:endParaRPr lang="en-US"/>
        </a:p>
      </dgm:t>
    </dgm:pt>
    <dgm:pt modelId="{C33D974D-CE40-4039-BA6E-82D338FBC1C1}" type="sibTrans" cxnId="{CBA63A87-13DC-462C-9B7A-C7C4B16DD72E}">
      <dgm:prSet/>
      <dgm:spPr/>
      <dgm:t>
        <a:bodyPr/>
        <a:lstStyle/>
        <a:p>
          <a:endParaRPr lang="en-US"/>
        </a:p>
      </dgm:t>
    </dgm:pt>
    <dgm:pt modelId="{259A960C-9B05-4E83-8583-CEC692DDEEC0}">
      <dgm:prSet phldrT="[Text]" custT="1"/>
      <dgm:spPr>
        <a:solidFill>
          <a:schemeClr val="accent2">
            <a:lumMod val="20000"/>
            <a:lumOff val="80000"/>
            <a:alpha val="42000"/>
          </a:schemeClr>
        </a:solidFill>
      </dgm:spPr>
      <dgm:t>
        <a:bodyPr/>
        <a:lstStyle/>
        <a:p>
          <a:r>
            <a:rPr lang="en-US" sz="1600" dirty="0" smtClean="0"/>
            <a:t>Interim Findings / Draft Report</a:t>
          </a:r>
          <a:endParaRPr lang="en-US" sz="1600" dirty="0"/>
        </a:p>
      </dgm:t>
    </dgm:pt>
    <dgm:pt modelId="{F98C7BFE-18BF-45FF-B57E-9B8E4D23CB33}" type="parTrans" cxnId="{24DF3E31-F7D7-494F-B5BB-9DCA1375A0BA}">
      <dgm:prSet/>
      <dgm:spPr/>
      <dgm:t>
        <a:bodyPr/>
        <a:lstStyle/>
        <a:p>
          <a:endParaRPr lang="en-US"/>
        </a:p>
      </dgm:t>
    </dgm:pt>
    <dgm:pt modelId="{C7ABBA79-C7EA-4650-86A0-79935CBB6F9C}" type="sibTrans" cxnId="{24DF3E31-F7D7-494F-B5BB-9DCA1375A0BA}">
      <dgm:prSet/>
      <dgm:spPr/>
      <dgm:t>
        <a:bodyPr/>
        <a:lstStyle/>
        <a:p>
          <a:endParaRPr lang="en-US"/>
        </a:p>
      </dgm:t>
    </dgm:pt>
    <dgm:pt modelId="{6D671A1E-FC7F-4B8C-B784-25E46331E256}">
      <dgm:prSet phldrT="[Text]" custT="1"/>
      <dgm:spPr>
        <a:solidFill>
          <a:schemeClr val="accent2">
            <a:lumMod val="20000"/>
            <a:lumOff val="80000"/>
            <a:alpha val="42000"/>
          </a:schemeClr>
        </a:solidFill>
      </dgm:spPr>
      <dgm:t>
        <a:bodyPr/>
        <a:lstStyle/>
        <a:p>
          <a:r>
            <a:rPr lang="en-US" sz="1600" dirty="0" smtClean="0"/>
            <a:t>Closing Conference</a:t>
          </a:r>
          <a:endParaRPr lang="en-US" sz="1600" dirty="0"/>
        </a:p>
      </dgm:t>
    </dgm:pt>
    <dgm:pt modelId="{18FB2E5A-3F3C-4F88-93BB-18DD56595002}" type="parTrans" cxnId="{883A8E21-05C4-435F-823C-3C55CBE11E96}">
      <dgm:prSet/>
      <dgm:spPr/>
      <dgm:t>
        <a:bodyPr/>
        <a:lstStyle/>
        <a:p>
          <a:endParaRPr lang="en-US"/>
        </a:p>
      </dgm:t>
    </dgm:pt>
    <dgm:pt modelId="{63E6C5B7-CF6C-45D0-9FF8-67E409CD296A}" type="sibTrans" cxnId="{883A8E21-05C4-435F-823C-3C55CBE11E96}">
      <dgm:prSet/>
      <dgm:spPr/>
      <dgm:t>
        <a:bodyPr/>
        <a:lstStyle/>
        <a:p>
          <a:endParaRPr lang="en-US"/>
        </a:p>
      </dgm:t>
    </dgm:pt>
    <dgm:pt modelId="{E9DCFF64-196E-4A62-80C6-A765C7836777}">
      <dgm:prSet phldrT="[Text]" custT="1"/>
      <dgm:spPr/>
      <dgm:t>
        <a:bodyPr/>
        <a:lstStyle/>
        <a:p>
          <a:r>
            <a:rPr lang="en-US" sz="2400" dirty="0" smtClean="0"/>
            <a:t>Corrective Action</a:t>
          </a:r>
          <a:endParaRPr lang="en-US" sz="2400" dirty="0"/>
        </a:p>
      </dgm:t>
    </dgm:pt>
    <dgm:pt modelId="{DF7264AA-CD16-4598-96CC-AFDA2B6769F9}" type="parTrans" cxnId="{A9B73BB5-720A-4FA5-8985-F0338722B360}">
      <dgm:prSet/>
      <dgm:spPr/>
      <dgm:t>
        <a:bodyPr/>
        <a:lstStyle/>
        <a:p>
          <a:endParaRPr lang="en-US"/>
        </a:p>
      </dgm:t>
    </dgm:pt>
    <dgm:pt modelId="{909E3F58-8FD1-4364-ACB7-2083B59E2B6D}" type="sibTrans" cxnId="{A9B73BB5-720A-4FA5-8985-F0338722B360}">
      <dgm:prSet/>
      <dgm:spPr/>
      <dgm:t>
        <a:bodyPr/>
        <a:lstStyle/>
        <a:p>
          <a:endParaRPr lang="en-US"/>
        </a:p>
      </dgm:t>
    </dgm:pt>
    <dgm:pt modelId="{0B0DA54D-22D5-43B7-A602-9C6AA90B78B6}">
      <dgm:prSet phldrT="[Text]" custT="1"/>
      <dgm:spPr>
        <a:solidFill>
          <a:schemeClr val="accent2">
            <a:lumMod val="20000"/>
            <a:lumOff val="80000"/>
            <a:alpha val="42000"/>
          </a:schemeClr>
        </a:solidFill>
      </dgm:spPr>
      <dgm:t>
        <a:bodyPr/>
        <a:lstStyle/>
        <a:p>
          <a:r>
            <a:rPr lang="en-US" sz="1600" dirty="0" smtClean="0"/>
            <a:t>Opening Conference</a:t>
          </a:r>
          <a:endParaRPr lang="en-US" sz="1600" dirty="0"/>
        </a:p>
      </dgm:t>
    </dgm:pt>
    <dgm:pt modelId="{1009588B-60E4-4685-90C2-BF5757C8DED3}" type="parTrans" cxnId="{11BC34FB-07C0-41BC-B39D-35325B72E887}">
      <dgm:prSet/>
      <dgm:spPr/>
      <dgm:t>
        <a:bodyPr/>
        <a:lstStyle/>
        <a:p>
          <a:endParaRPr lang="en-US"/>
        </a:p>
      </dgm:t>
    </dgm:pt>
    <dgm:pt modelId="{F9F607FB-712E-4718-8163-CC89120A2797}" type="sibTrans" cxnId="{11BC34FB-07C0-41BC-B39D-35325B72E887}">
      <dgm:prSet/>
      <dgm:spPr/>
      <dgm:t>
        <a:bodyPr/>
        <a:lstStyle/>
        <a:p>
          <a:endParaRPr lang="en-US"/>
        </a:p>
      </dgm:t>
    </dgm:pt>
    <dgm:pt modelId="{AC87CE1E-26F7-4CD8-80E2-0DFCB5B75256}">
      <dgm:prSet phldrT="[Text]" custT="1"/>
      <dgm:spPr>
        <a:solidFill>
          <a:schemeClr val="accent2">
            <a:lumMod val="20000"/>
            <a:lumOff val="80000"/>
            <a:alpha val="42000"/>
          </a:schemeClr>
        </a:solidFill>
      </dgm:spPr>
      <dgm:t>
        <a:bodyPr/>
        <a:lstStyle/>
        <a:p>
          <a:r>
            <a:rPr lang="en-US" sz="1600" dirty="0" smtClean="0"/>
            <a:t>Audit Plan</a:t>
          </a:r>
          <a:endParaRPr lang="en-US" sz="1600" dirty="0"/>
        </a:p>
      </dgm:t>
    </dgm:pt>
    <dgm:pt modelId="{FFE7CA79-E764-4023-8ACC-63567A0BBFD8}" type="parTrans" cxnId="{57A5C29E-7833-4474-AC8E-AA93F203D1B4}">
      <dgm:prSet/>
      <dgm:spPr/>
      <dgm:t>
        <a:bodyPr/>
        <a:lstStyle/>
        <a:p>
          <a:endParaRPr lang="en-US"/>
        </a:p>
      </dgm:t>
    </dgm:pt>
    <dgm:pt modelId="{D51309A7-4979-4E62-9C55-5DC116B6CC97}" type="sibTrans" cxnId="{57A5C29E-7833-4474-AC8E-AA93F203D1B4}">
      <dgm:prSet/>
      <dgm:spPr/>
      <dgm:t>
        <a:bodyPr/>
        <a:lstStyle/>
        <a:p>
          <a:endParaRPr lang="en-US"/>
        </a:p>
      </dgm:t>
    </dgm:pt>
    <dgm:pt modelId="{402DC26F-96A3-4443-B781-2AF505A79E26}">
      <dgm:prSet phldrT="[Text]" custT="1"/>
      <dgm:spPr>
        <a:solidFill>
          <a:schemeClr val="accent2">
            <a:lumMod val="20000"/>
            <a:lumOff val="80000"/>
            <a:alpha val="42000"/>
          </a:schemeClr>
        </a:solidFill>
      </dgm:spPr>
      <dgm:t>
        <a:bodyPr/>
        <a:lstStyle/>
        <a:p>
          <a:r>
            <a:rPr lang="en-US" sz="1600" dirty="0" smtClean="0"/>
            <a:t>Final Audit Report</a:t>
          </a:r>
          <a:endParaRPr lang="en-US" sz="1600" dirty="0"/>
        </a:p>
      </dgm:t>
    </dgm:pt>
    <dgm:pt modelId="{65ADD618-B7A1-4172-801C-A3A0D57D6CBE}" type="parTrans" cxnId="{DD85693F-3A3A-408A-9A31-ABA5C22B4E1C}">
      <dgm:prSet/>
      <dgm:spPr/>
      <dgm:t>
        <a:bodyPr/>
        <a:lstStyle/>
        <a:p>
          <a:endParaRPr lang="en-US"/>
        </a:p>
      </dgm:t>
    </dgm:pt>
    <dgm:pt modelId="{85C973EC-F6D5-4797-BD13-9D8693268EBF}" type="sibTrans" cxnId="{DD85693F-3A3A-408A-9A31-ABA5C22B4E1C}">
      <dgm:prSet/>
      <dgm:spPr/>
      <dgm:t>
        <a:bodyPr/>
        <a:lstStyle/>
        <a:p>
          <a:endParaRPr lang="en-US"/>
        </a:p>
      </dgm:t>
    </dgm:pt>
    <dgm:pt modelId="{E28170EE-DFB4-43ED-9BE6-4BA73B661024}">
      <dgm:prSet phldrT="[Text]" custT="1"/>
      <dgm:spPr>
        <a:solidFill>
          <a:schemeClr val="accent2">
            <a:lumMod val="20000"/>
            <a:lumOff val="80000"/>
            <a:alpha val="42000"/>
          </a:schemeClr>
        </a:solidFill>
      </dgm:spPr>
      <dgm:t>
        <a:bodyPr/>
        <a:lstStyle/>
        <a:p>
          <a:r>
            <a:rPr lang="en-US" sz="1600" dirty="0" smtClean="0"/>
            <a:t>Action Plan</a:t>
          </a:r>
          <a:endParaRPr lang="en-US" sz="1600" dirty="0"/>
        </a:p>
      </dgm:t>
    </dgm:pt>
    <dgm:pt modelId="{6B5BA4EC-C68F-4995-B322-C5A6BAC2243C}" type="parTrans" cxnId="{321321B3-9B19-4768-A96B-FFC8E4C04625}">
      <dgm:prSet/>
      <dgm:spPr/>
      <dgm:t>
        <a:bodyPr/>
        <a:lstStyle/>
        <a:p>
          <a:endParaRPr lang="en-US"/>
        </a:p>
      </dgm:t>
    </dgm:pt>
    <dgm:pt modelId="{ECBF79A0-0D43-41E7-ADEC-2C2C1D44655E}" type="sibTrans" cxnId="{321321B3-9B19-4768-A96B-FFC8E4C04625}">
      <dgm:prSet/>
      <dgm:spPr/>
      <dgm:t>
        <a:bodyPr/>
        <a:lstStyle/>
        <a:p>
          <a:endParaRPr lang="en-US"/>
        </a:p>
      </dgm:t>
    </dgm:pt>
    <dgm:pt modelId="{25D59EB4-FFF3-4305-996E-80DFA69C6A78}">
      <dgm:prSet phldrT="[Text]" custT="1"/>
      <dgm:spPr>
        <a:solidFill>
          <a:schemeClr val="accent2">
            <a:lumMod val="20000"/>
            <a:lumOff val="80000"/>
            <a:alpha val="42000"/>
          </a:schemeClr>
        </a:solidFill>
      </dgm:spPr>
      <dgm:t>
        <a:bodyPr/>
        <a:lstStyle/>
        <a:p>
          <a:r>
            <a:rPr lang="en-US" sz="1600" dirty="0" smtClean="0"/>
            <a:t>Follow-Up Audit/Review</a:t>
          </a:r>
          <a:endParaRPr lang="en-US" sz="1600" dirty="0"/>
        </a:p>
      </dgm:t>
    </dgm:pt>
    <dgm:pt modelId="{83E173B3-334D-42EA-97EB-DAD921B7206D}" type="parTrans" cxnId="{EA94F96C-9545-42E9-81E1-D4D5E95D44AD}">
      <dgm:prSet/>
      <dgm:spPr/>
      <dgm:t>
        <a:bodyPr/>
        <a:lstStyle/>
        <a:p>
          <a:endParaRPr lang="en-US"/>
        </a:p>
      </dgm:t>
    </dgm:pt>
    <dgm:pt modelId="{496F9192-455D-4A00-B9EA-C3F598BC940C}" type="sibTrans" cxnId="{EA94F96C-9545-42E9-81E1-D4D5E95D44AD}">
      <dgm:prSet/>
      <dgm:spPr/>
      <dgm:t>
        <a:bodyPr/>
        <a:lstStyle/>
        <a:p>
          <a:endParaRPr lang="en-US"/>
        </a:p>
      </dgm:t>
    </dgm:pt>
    <dgm:pt modelId="{A641FFD7-7544-4FA7-BE5E-018C06C9F40F}" type="pres">
      <dgm:prSet presAssocID="{8F1C9F54-C5AC-4ABC-BD2C-15BD46B71086}" presName="Name0" presStyleCnt="0">
        <dgm:presLayoutVars>
          <dgm:dir/>
          <dgm:animLvl val="lvl"/>
          <dgm:resizeHandles val="exact"/>
        </dgm:presLayoutVars>
      </dgm:prSet>
      <dgm:spPr/>
      <dgm:t>
        <a:bodyPr/>
        <a:lstStyle/>
        <a:p>
          <a:endParaRPr lang="en-US"/>
        </a:p>
      </dgm:t>
    </dgm:pt>
    <dgm:pt modelId="{AB5B69A1-3D27-4F8B-81E8-F74AA79E317F}" type="pres">
      <dgm:prSet presAssocID="{B1BD1F2A-EF47-451E-A543-605DB566E6D9}" presName="linNode" presStyleCnt="0"/>
      <dgm:spPr/>
    </dgm:pt>
    <dgm:pt modelId="{6AB3E7E8-6B7E-47D2-9869-585D14F9DC38}" type="pres">
      <dgm:prSet presAssocID="{B1BD1F2A-EF47-451E-A543-605DB566E6D9}" presName="parentText" presStyleLbl="node1" presStyleIdx="0" presStyleCnt="4" custScaleY="121144">
        <dgm:presLayoutVars>
          <dgm:chMax val="1"/>
          <dgm:bulletEnabled val="1"/>
        </dgm:presLayoutVars>
      </dgm:prSet>
      <dgm:spPr/>
      <dgm:t>
        <a:bodyPr/>
        <a:lstStyle/>
        <a:p>
          <a:endParaRPr lang="en-US"/>
        </a:p>
      </dgm:t>
    </dgm:pt>
    <dgm:pt modelId="{42111749-4ED0-4053-ABDC-DE1D08428F85}" type="pres">
      <dgm:prSet presAssocID="{B1BD1F2A-EF47-451E-A543-605DB566E6D9}" presName="descendantText" presStyleLbl="alignAccFollowNode1" presStyleIdx="0" presStyleCnt="4" custScaleY="109489">
        <dgm:presLayoutVars>
          <dgm:bulletEnabled val="1"/>
        </dgm:presLayoutVars>
      </dgm:prSet>
      <dgm:spPr/>
      <dgm:t>
        <a:bodyPr/>
        <a:lstStyle/>
        <a:p>
          <a:endParaRPr lang="en-US"/>
        </a:p>
      </dgm:t>
    </dgm:pt>
    <dgm:pt modelId="{DD1659FB-11CD-4232-AE1C-E57BC62CAC5E}" type="pres">
      <dgm:prSet presAssocID="{87DEBE53-DE98-491B-A867-92830D5388F0}" presName="sp" presStyleCnt="0"/>
      <dgm:spPr/>
    </dgm:pt>
    <dgm:pt modelId="{2E4A4A52-9972-4B43-863D-99063D7E4DE4}" type="pres">
      <dgm:prSet presAssocID="{4D70D390-457D-4E66-A1CE-9C107D80FE53}" presName="linNode" presStyleCnt="0"/>
      <dgm:spPr/>
    </dgm:pt>
    <dgm:pt modelId="{57FB8A32-4FB9-483F-9300-24DA90697A46}" type="pres">
      <dgm:prSet presAssocID="{4D70D390-457D-4E66-A1CE-9C107D80FE53}" presName="parentText" presStyleLbl="node1" presStyleIdx="1" presStyleCnt="4">
        <dgm:presLayoutVars>
          <dgm:chMax val="1"/>
          <dgm:bulletEnabled val="1"/>
        </dgm:presLayoutVars>
      </dgm:prSet>
      <dgm:spPr/>
      <dgm:t>
        <a:bodyPr/>
        <a:lstStyle/>
        <a:p>
          <a:endParaRPr lang="en-US"/>
        </a:p>
      </dgm:t>
    </dgm:pt>
    <dgm:pt modelId="{BB8B180A-9550-4394-859E-91A0F94B4DD0}" type="pres">
      <dgm:prSet presAssocID="{4D70D390-457D-4E66-A1CE-9C107D80FE53}" presName="descendantText" presStyleLbl="alignAccFollowNode1" presStyleIdx="1" presStyleCnt="4">
        <dgm:presLayoutVars>
          <dgm:bulletEnabled val="1"/>
        </dgm:presLayoutVars>
      </dgm:prSet>
      <dgm:spPr/>
      <dgm:t>
        <a:bodyPr/>
        <a:lstStyle/>
        <a:p>
          <a:endParaRPr lang="en-US"/>
        </a:p>
      </dgm:t>
    </dgm:pt>
    <dgm:pt modelId="{8C563F3F-3A7F-4C0A-8ACB-852C5FDFDEE9}" type="pres">
      <dgm:prSet presAssocID="{5B6882A6-A8C8-4745-A607-2486ACD34F8D}" presName="sp" presStyleCnt="0"/>
      <dgm:spPr/>
    </dgm:pt>
    <dgm:pt modelId="{62499C60-DC19-4F8B-B8A1-96505B013123}" type="pres">
      <dgm:prSet presAssocID="{5F2A99D2-2A37-4539-8B0E-BBF3D3D09F5C}" presName="linNode" presStyleCnt="0"/>
      <dgm:spPr/>
    </dgm:pt>
    <dgm:pt modelId="{EF87DF84-8B9A-484D-9363-CD4F859325F4}" type="pres">
      <dgm:prSet presAssocID="{5F2A99D2-2A37-4539-8B0E-BBF3D3D09F5C}" presName="parentText" presStyleLbl="node1" presStyleIdx="2" presStyleCnt="4">
        <dgm:presLayoutVars>
          <dgm:chMax val="1"/>
          <dgm:bulletEnabled val="1"/>
        </dgm:presLayoutVars>
      </dgm:prSet>
      <dgm:spPr/>
      <dgm:t>
        <a:bodyPr/>
        <a:lstStyle/>
        <a:p>
          <a:endParaRPr lang="en-US"/>
        </a:p>
      </dgm:t>
    </dgm:pt>
    <dgm:pt modelId="{C8412AD6-CB1D-4D81-B2FB-C0371A910DAA}" type="pres">
      <dgm:prSet presAssocID="{5F2A99D2-2A37-4539-8B0E-BBF3D3D09F5C}" presName="descendantText" presStyleLbl="alignAccFollowNode1" presStyleIdx="2" presStyleCnt="4">
        <dgm:presLayoutVars>
          <dgm:bulletEnabled val="1"/>
        </dgm:presLayoutVars>
      </dgm:prSet>
      <dgm:spPr/>
      <dgm:t>
        <a:bodyPr/>
        <a:lstStyle/>
        <a:p>
          <a:endParaRPr lang="en-US"/>
        </a:p>
      </dgm:t>
    </dgm:pt>
    <dgm:pt modelId="{1A78F2AC-7F96-4226-B054-92650C079B44}" type="pres">
      <dgm:prSet presAssocID="{C33D974D-CE40-4039-BA6E-82D338FBC1C1}" presName="sp" presStyleCnt="0"/>
      <dgm:spPr/>
    </dgm:pt>
    <dgm:pt modelId="{F2C0A537-F034-4F0C-B6ED-6FAC1CE60C93}" type="pres">
      <dgm:prSet presAssocID="{E9DCFF64-196E-4A62-80C6-A765C7836777}" presName="linNode" presStyleCnt="0"/>
      <dgm:spPr/>
    </dgm:pt>
    <dgm:pt modelId="{F24BEFA8-2455-4E2E-B253-1AA4AE298174}" type="pres">
      <dgm:prSet presAssocID="{E9DCFF64-196E-4A62-80C6-A765C7836777}" presName="parentText" presStyleLbl="node1" presStyleIdx="3" presStyleCnt="4">
        <dgm:presLayoutVars>
          <dgm:chMax val="1"/>
          <dgm:bulletEnabled val="1"/>
        </dgm:presLayoutVars>
      </dgm:prSet>
      <dgm:spPr/>
      <dgm:t>
        <a:bodyPr/>
        <a:lstStyle/>
        <a:p>
          <a:endParaRPr lang="en-US"/>
        </a:p>
      </dgm:t>
    </dgm:pt>
    <dgm:pt modelId="{D212EA21-A7E9-48F2-A266-F43F32337EAF}" type="pres">
      <dgm:prSet presAssocID="{E9DCFF64-196E-4A62-80C6-A765C7836777}" presName="descendantText" presStyleLbl="alignAccFollowNode1" presStyleIdx="3" presStyleCnt="4">
        <dgm:presLayoutVars>
          <dgm:bulletEnabled val="1"/>
        </dgm:presLayoutVars>
      </dgm:prSet>
      <dgm:spPr/>
      <dgm:t>
        <a:bodyPr/>
        <a:lstStyle/>
        <a:p>
          <a:endParaRPr lang="en-US"/>
        </a:p>
      </dgm:t>
    </dgm:pt>
  </dgm:ptLst>
  <dgm:cxnLst>
    <dgm:cxn modelId="{9B8B36C0-B27F-491A-BE79-1248F5A78874}" type="presOf" srcId="{E8EFEE2E-8456-4C23-B820-5019F4944160}" destId="{42111749-4ED0-4053-ABDC-DE1D08428F85}" srcOrd="0" destOrd="0" presId="urn:microsoft.com/office/officeart/2005/8/layout/vList5"/>
    <dgm:cxn modelId="{A9B73BB5-720A-4FA5-8985-F0338722B360}" srcId="{8F1C9F54-C5AC-4ABC-BD2C-15BD46B71086}" destId="{E9DCFF64-196E-4A62-80C6-A765C7836777}" srcOrd="3" destOrd="0" parTransId="{DF7264AA-CD16-4598-96CC-AFDA2B6769F9}" sibTransId="{909E3F58-8FD1-4364-ACB7-2083B59E2B6D}"/>
    <dgm:cxn modelId="{321321B3-9B19-4768-A96B-FFC8E4C04625}" srcId="{E9DCFF64-196E-4A62-80C6-A765C7836777}" destId="{E28170EE-DFB4-43ED-9BE6-4BA73B661024}" srcOrd="0" destOrd="0" parTransId="{6B5BA4EC-C68F-4995-B322-C5A6BAC2243C}" sibTransId="{ECBF79A0-0D43-41E7-ADEC-2C2C1D44655E}"/>
    <dgm:cxn modelId="{CBA63A87-13DC-462C-9B7A-C7C4B16DD72E}" srcId="{8F1C9F54-C5AC-4ABC-BD2C-15BD46B71086}" destId="{5F2A99D2-2A37-4539-8B0E-BBF3D3D09F5C}" srcOrd="2" destOrd="0" parTransId="{6914F2C1-F95E-4D65-BBC2-942951C918BC}" sibTransId="{C33D974D-CE40-4039-BA6E-82D338FBC1C1}"/>
    <dgm:cxn modelId="{EA94F96C-9545-42E9-81E1-D4D5E95D44AD}" srcId="{E9DCFF64-196E-4A62-80C6-A765C7836777}" destId="{25D59EB4-FFF3-4305-996E-80DFA69C6A78}" srcOrd="1" destOrd="0" parTransId="{83E173B3-334D-42EA-97EB-DAD921B7206D}" sibTransId="{496F9192-455D-4A00-B9EA-C3F598BC940C}"/>
    <dgm:cxn modelId="{3F828BE3-D351-4177-BC8C-EABD71A06504}" srcId="{4D70D390-457D-4E66-A1CE-9C107D80FE53}" destId="{524F53A8-F39B-4636-9D28-582F7BAFFFA4}" srcOrd="0" destOrd="0" parTransId="{F79324E6-48F3-4DE7-9F9D-408060CCB721}" sibTransId="{BF3F0698-E751-48F1-97C1-6CDF61C22DDE}"/>
    <dgm:cxn modelId="{883A8E21-05C4-435F-823C-3C55CBE11E96}" srcId="{5F2A99D2-2A37-4539-8B0E-BBF3D3D09F5C}" destId="{6D671A1E-FC7F-4B8C-B784-25E46331E256}" srcOrd="1" destOrd="0" parTransId="{18FB2E5A-3F3C-4F88-93BB-18DD56595002}" sibTransId="{63E6C5B7-CF6C-45D0-9FF8-67E409CD296A}"/>
    <dgm:cxn modelId="{03DEDDC0-AED4-4857-B51A-761765BB8E10}" type="presOf" srcId="{524F53A8-F39B-4636-9D28-582F7BAFFFA4}" destId="{BB8B180A-9550-4394-859E-91A0F94B4DD0}" srcOrd="0" destOrd="0" presId="urn:microsoft.com/office/officeart/2005/8/layout/vList5"/>
    <dgm:cxn modelId="{24DF3E31-F7D7-494F-B5BB-9DCA1375A0BA}" srcId="{5F2A99D2-2A37-4539-8B0E-BBF3D3D09F5C}" destId="{259A960C-9B05-4E83-8583-CEC692DDEEC0}" srcOrd="0" destOrd="0" parTransId="{F98C7BFE-18BF-45FF-B57E-9B8E4D23CB33}" sibTransId="{C7ABBA79-C7EA-4650-86A0-79935CBB6F9C}"/>
    <dgm:cxn modelId="{240D3B42-8313-4802-8165-E7EFDBFC1ED1}" type="presOf" srcId="{B1BD1F2A-EF47-451E-A543-605DB566E6D9}" destId="{6AB3E7E8-6B7E-47D2-9869-585D14F9DC38}" srcOrd="0" destOrd="0" presId="urn:microsoft.com/office/officeart/2005/8/layout/vList5"/>
    <dgm:cxn modelId="{2B53DCD2-75CB-4AB1-97EC-36EBE46C7F96}" type="presOf" srcId="{5F2A99D2-2A37-4539-8B0E-BBF3D3D09F5C}" destId="{EF87DF84-8B9A-484D-9363-CD4F859325F4}" srcOrd="0" destOrd="0" presId="urn:microsoft.com/office/officeart/2005/8/layout/vList5"/>
    <dgm:cxn modelId="{0F8022D4-7B19-4595-84CF-596CDACE126A}" type="presOf" srcId="{4D70D390-457D-4E66-A1CE-9C107D80FE53}" destId="{57FB8A32-4FB9-483F-9300-24DA90697A46}" srcOrd="0" destOrd="0" presId="urn:microsoft.com/office/officeart/2005/8/layout/vList5"/>
    <dgm:cxn modelId="{C3C5E17C-AEC1-464E-BC0A-B13F0B6198BC}" srcId="{8F1C9F54-C5AC-4ABC-BD2C-15BD46B71086}" destId="{4D70D390-457D-4E66-A1CE-9C107D80FE53}" srcOrd="1" destOrd="0" parTransId="{8F03AAF7-5330-40FA-859F-F1B398EC4610}" sibTransId="{5B6882A6-A8C8-4745-A607-2486ACD34F8D}"/>
    <dgm:cxn modelId="{EBF030DB-7380-4FAA-AF98-4B41626F64D4}" type="presOf" srcId="{E28170EE-DFB4-43ED-9BE6-4BA73B661024}" destId="{D212EA21-A7E9-48F2-A266-F43F32337EAF}" srcOrd="0" destOrd="0" presId="urn:microsoft.com/office/officeart/2005/8/layout/vList5"/>
    <dgm:cxn modelId="{A6C1F274-E43A-4390-B25B-E2ABDB9FDD17}" srcId="{B1BD1F2A-EF47-451E-A543-605DB566E6D9}" destId="{C039EE39-6A9A-4370-A90A-04A60BF8C5F3}" srcOrd="1" destOrd="0" parTransId="{96F0D5D6-52EF-4016-AD7A-5B9299B43BBD}" sibTransId="{1AE2E5B4-B95D-44CE-B4D5-D09A5A4061A8}"/>
    <dgm:cxn modelId="{616D8BA8-6F44-45F2-8A8D-BEFBFFC19672}" type="presOf" srcId="{402DC26F-96A3-4443-B781-2AF505A79E26}" destId="{C8412AD6-CB1D-4D81-B2FB-C0371A910DAA}" srcOrd="0" destOrd="2" presId="urn:microsoft.com/office/officeart/2005/8/layout/vList5"/>
    <dgm:cxn modelId="{2285451F-D384-4379-850B-33607FBA6890}" type="presOf" srcId="{25D59EB4-FFF3-4305-996E-80DFA69C6A78}" destId="{D212EA21-A7E9-48F2-A266-F43F32337EAF}" srcOrd="0" destOrd="1" presId="urn:microsoft.com/office/officeart/2005/8/layout/vList5"/>
    <dgm:cxn modelId="{A59A72B8-FD62-457C-AAA9-DEC141E7990D}" srcId="{B1BD1F2A-EF47-451E-A543-605DB566E6D9}" destId="{E8EFEE2E-8456-4C23-B820-5019F4944160}" srcOrd="0" destOrd="0" parTransId="{844F9C5A-D84E-47A8-AC4B-875954B3635A}" sibTransId="{32821FA1-1494-4802-949D-F28A42D4221B}"/>
    <dgm:cxn modelId="{7E899913-96BC-4E72-94B7-1166BB5CABF4}" type="presOf" srcId="{E9DCFF64-196E-4A62-80C6-A765C7836777}" destId="{F24BEFA8-2455-4E2E-B253-1AA4AE298174}" srcOrd="0" destOrd="0" presId="urn:microsoft.com/office/officeart/2005/8/layout/vList5"/>
    <dgm:cxn modelId="{3A7F97F3-AE0B-4C2D-B9AC-C224291AEECF}" srcId="{8F1C9F54-C5AC-4ABC-BD2C-15BD46B71086}" destId="{B1BD1F2A-EF47-451E-A543-605DB566E6D9}" srcOrd="0" destOrd="0" parTransId="{553093BF-2BC7-464D-870E-85E727445DBC}" sibTransId="{87DEBE53-DE98-491B-A867-92830D5388F0}"/>
    <dgm:cxn modelId="{592EA5F1-D9CA-4DB7-B005-7707517A58D2}" type="presOf" srcId="{6D671A1E-FC7F-4B8C-B784-25E46331E256}" destId="{C8412AD6-CB1D-4D81-B2FB-C0371A910DAA}" srcOrd="0" destOrd="1" presId="urn:microsoft.com/office/officeart/2005/8/layout/vList5"/>
    <dgm:cxn modelId="{11BC34FB-07C0-41BC-B39D-35325B72E887}" srcId="{B1BD1F2A-EF47-451E-A543-605DB566E6D9}" destId="{0B0DA54D-22D5-43B7-A602-9C6AA90B78B6}" srcOrd="3" destOrd="0" parTransId="{1009588B-60E4-4685-90C2-BF5757C8DED3}" sibTransId="{F9F607FB-712E-4718-8163-CC89120A2797}"/>
    <dgm:cxn modelId="{AF48CC05-540E-4414-B233-3ACFD11219A2}" type="presOf" srcId="{0B0DA54D-22D5-43B7-A602-9C6AA90B78B6}" destId="{42111749-4ED0-4053-ABDC-DE1D08428F85}" srcOrd="0" destOrd="3" presId="urn:microsoft.com/office/officeart/2005/8/layout/vList5"/>
    <dgm:cxn modelId="{6A5F5091-5A11-4A06-A4DC-5E56B4DA69AD}" type="presOf" srcId="{259A960C-9B05-4E83-8583-CEC692DDEEC0}" destId="{C8412AD6-CB1D-4D81-B2FB-C0371A910DAA}" srcOrd="0" destOrd="0" presId="urn:microsoft.com/office/officeart/2005/8/layout/vList5"/>
    <dgm:cxn modelId="{57A5C29E-7833-4474-AC8E-AA93F203D1B4}" srcId="{B1BD1F2A-EF47-451E-A543-605DB566E6D9}" destId="{AC87CE1E-26F7-4CD8-80E2-0DFCB5B75256}" srcOrd="2" destOrd="0" parTransId="{FFE7CA79-E764-4023-8ACC-63567A0BBFD8}" sibTransId="{D51309A7-4979-4E62-9C55-5DC116B6CC97}"/>
    <dgm:cxn modelId="{DD85693F-3A3A-408A-9A31-ABA5C22B4E1C}" srcId="{5F2A99D2-2A37-4539-8B0E-BBF3D3D09F5C}" destId="{402DC26F-96A3-4443-B781-2AF505A79E26}" srcOrd="2" destOrd="0" parTransId="{65ADD618-B7A1-4172-801C-A3A0D57D6CBE}" sibTransId="{85C973EC-F6D5-4797-BD13-9D8693268EBF}"/>
    <dgm:cxn modelId="{DC9FBFFD-23DB-489B-B833-D3C08418280F}" type="presOf" srcId="{AC87CE1E-26F7-4CD8-80E2-0DFCB5B75256}" destId="{42111749-4ED0-4053-ABDC-DE1D08428F85}" srcOrd="0" destOrd="2" presId="urn:microsoft.com/office/officeart/2005/8/layout/vList5"/>
    <dgm:cxn modelId="{29CCDDA5-459C-4055-8288-CF7AD24C8B4B}" type="presOf" srcId="{C039EE39-6A9A-4370-A90A-04A60BF8C5F3}" destId="{42111749-4ED0-4053-ABDC-DE1D08428F85}" srcOrd="0" destOrd="1" presId="urn:microsoft.com/office/officeart/2005/8/layout/vList5"/>
    <dgm:cxn modelId="{729AEEA8-E988-4960-AA71-9F2DE5BE046E}" type="presOf" srcId="{8F1C9F54-C5AC-4ABC-BD2C-15BD46B71086}" destId="{A641FFD7-7544-4FA7-BE5E-018C06C9F40F}" srcOrd="0" destOrd="0" presId="urn:microsoft.com/office/officeart/2005/8/layout/vList5"/>
    <dgm:cxn modelId="{537BA93F-7CCC-44D3-AC4F-082A61A1A5CE}" type="presParOf" srcId="{A641FFD7-7544-4FA7-BE5E-018C06C9F40F}" destId="{AB5B69A1-3D27-4F8B-81E8-F74AA79E317F}" srcOrd="0" destOrd="0" presId="urn:microsoft.com/office/officeart/2005/8/layout/vList5"/>
    <dgm:cxn modelId="{B80A0427-3A9E-4276-A019-08B95D42A27E}" type="presParOf" srcId="{AB5B69A1-3D27-4F8B-81E8-F74AA79E317F}" destId="{6AB3E7E8-6B7E-47D2-9869-585D14F9DC38}" srcOrd="0" destOrd="0" presId="urn:microsoft.com/office/officeart/2005/8/layout/vList5"/>
    <dgm:cxn modelId="{9D66F019-0DA1-40F1-80E3-A66EFF65D13B}" type="presParOf" srcId="{AB5B69A1-3D27-4F8B-81E8-F74AA79E317F}" destId="{42111749-4ED0-4053-ABDC-DE1D08428F85}" srcOrd="1" destOrd="0" presId="urn:microsoft.com/office/officeart/2005/8/layout/vList5"/>
    <dgm:cxn modelId="{8B8CD174-5E19-4949-A7B1-D52F2A91C284}" type="presParOf" srcId="{A641FFD7-7544-4FA7-BE5E-018C06C9F40F}" destId="{DD1659FB-11CD-4232-AE1C-E57BC62CAC5E}" srcOrd="1" destOrd="0" presId="urn:microsoft.com/office/officeart/2005/8/layout/vList5"/>
    <dgm:cxn modelId="{C0B47B29-F141-4271-B174-9821231C361A}" type="presParOf" srcId="{A641FFD7-7544-4FA7-BE5E-018C06C9F40F}" destId="{2E4A4A52-9972-4B43-863D-99063D7E4DE4}" srcOrd="2" destOrd="0" presId="urn:microsoft.com/office/officeart/2005/8/layout/vList5"/>
    <dgm:cxn modelId="{1A81EBB1-7518-4F21-93CF-6AB4A37BF8EF}" type="presParOf" srcId="{2E4A4A52-9972-4B43-863D-99063D7E4DE4}" destId="{57FB8A32-4FB9-483F-9300-24DA90697A46}" srcOrd="0" destOrd="0" presId="urn:microsoft.com/office/officeart/2005/8/layout/vList5"/>
    <dgm:cxn modelId="{F3953CFF-3384-485F-A0C9-F834566FDDD4}" type="presParOf" srcId="{2E4A4A52-9972-4B43-863D-99063D7E4DE4}" destId="{BB8B180A-9550-4394-859E-91A0F94B4DD0}" srcOrd="1" destOrd="0" presId="urn:microsoft.com/office/officeart/2005/8/layout/vList5"/>
    <dgm:cxn modelId="{EBBF55B6-AD39-4E92-9F49-B2C9D6EA73C5}" type="presParOf" srcId="{A641FFD7-7544-4FA7-BE5E-018C06C9F40F}" destId="{8C563F3F-3A7F-4C0A-8ACB-852C5FDFDEE9}" srcOrd="3" destOrd="0" presId="urn:microsoft.com/office/officeart/2005/8/layout/vList5"/>
    <dgm:cxn modelId="{E57BE568-4061-4489-9E87-086FD4DF39EE}" type="presParOf" srcId="{A641FFD7-7544-4FA7-BE5E-018C06C9F40F}" destId="{62499C60-DC19-4F8B-B8A1-96505B013123}" srcOrd="4" destOrd="0" presId="urn:microsoft.com/office/officeart/2005/8/layout/vList5"/>
    <dgm:cxn modelId="{59F52AA6-5D0B-4CEB-8DF5-3F15F1985331}" type="presParOf" srcId="{62499C60-DC19-4F8B-B8A1-96505B013123}" destId="{EF87DF84-8B9A-484D-9363-CD4F859325F4}" srcOrd="0" destOrd="0" presId="urn:microsoft.com/office/officeart/2005/8/layout/vList5"/>
    <dgm:cxn modelId="{7F2A0E0E-C435-4440-AD1F-8903437ABB55}" type="presParOf" srcId="{62499C60-DC19-4F8B-B8A1-96505B013123}" destId="{C8412AD6-CB1D-4D81-B2FB-C0371A910DAA}" srcOrd="1" destOrd="0" presId="urn:microsoft.com/office/officeart/2005/8/layout/vList5"/>
    <dgm:cxn modelId="{DCAFA133-EFA5-407B-81FB-EFEE2F643B5D}" type="presParOf" srcId="{A641FFD7-7544-4FA7-BE5E-018C06C9F40F}" destId="{1A78F2AC-7F96-4226-B054-92650C079B44}" srcOrd="5" destOrd="0" presId="urn:microsoft.com/office/officeart/2005/8/layout/vList5"/>
    <dgm:cxn modelId="{EFC3F8A7-66FE-4194-9304-ADB3200E8639}" type="presParOf" srcId="{A641FFD7-7544-4FA7-BE5E-018C06C9F40F}" destId="{F2C0A537-F034-4F0C-B6ED-6FAC1CE60C93}" srcOrd="6" destOrd="0" presId="urn:microsoft.com/office/officeart/2005/8/layout/vList5"/>
    <dgm:cxn modelId="{89719B5E-8DF7-4E87-892A-8E1C81BD8A0D}" type="presParOf" srcId="{F2C0A537-F034-4F0C-B6ED-6FAC1CE60C93}" destId="{F24BEFA8-2455-4E2E-B253-1AA4AE298174}" srcOrd="0" destOrd="0" presId="urn:microsoft.com/office/officeart/2005/8/layout/vList5"/>
    <dgm:cxn modelId="{74C2EBFA-362C-47BA-BAB7-FC9066E6E5F2}" type="presParOf" srcId="{F2C0A537-F034-4F0C-B6ED-6FAC1CE60C93}" destId="{D212EA21-A7E9-48F2-A266-F43F32337EA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66EB58-F12F-48E6-B7E7-5EE81F4839F0}">
      <dsp:nvSpPr>
        <dsp:cNvPr id="0" name=""/>
        <dsp:cNvSpPr/>
      </dsp:nvSpPr>
      <dsp:spPr>
        <a:xfrm>
          <a:off x="386845" y="1205"/>
          <a:ext cx="3613284" cy="2167970"/>
        </a:xfrm>
        <a:prstGeom prst="rect">
          <a:avLst/>
        </a:prstGeom>
        <a:solidFill>
          <a:schemeClr val="tx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u="sng" kern="1200" dirty="0" smtClean="0"/>
            <a:t>Audits</a:t>
          </a:r>
          <a:endParaRPr lang="en-US" sz="2100" u="sng" kern="1200" dirty="0"/>
        </a:p>
        <a:p>
          <a:pPr marL="171450" lvl="1" indent="-171450" algn="l" defTabSz="711200">
            <a:lnSpc>
              <a:spcPct val="90000"/>
            </a:lnSpc>
            <a:spcBef>
              <a:spcPct val="0"/>
            </a:spcBef>
            <a:spcAft>
              <a:spcPct val="15000"/>
            </a:spcAft>
            <a:buChar char="••"/>
          </a:pPr>
          <a:r>
            <a:rPr lang="en-US" sz="1600" kern="1200" dirty="0" smtClean="0"/>
            <a:t>Planned audits – Based on risk</a:t>
          </a:r>
          <a:endParaRPr lang="en-US" sz="1600" kern="1200" dirty="0"/>
        </a:p>
        <a:p>
          <a:pPr marL="171450" lvl="1" indent="-171450" algn="l" defTabSz="711200">
            <a:lnSpc>
              <a:spcPct val="90000"/>
            </a:lnSpc>
            <a:spcBef>
              <a:spcPct val="0"/>
            </a:spcBef>
            <a:spcAft>
              <a:spcPct val="15000"/>
            </a:spcAft>
            <a:buChar char="••"/>
          </a:pPr>
          <a:r>
            <a:rPr lang="en-US" sz="1600" kern="1200" dirty="0" smtClean="0"/>
            <a:t>Supplemental Reviews/Management Requests</a:t>
          </a:r>
          <a:endParaRPr lang="en-US" sz="1600" kern="1200" dirty="0"/>
        </a:p>
      </dsp:txBody>
      <dsp:txXfrm>
        <a:off x="386845" y="1205"/>
        <a:ext cx="3613284" cy="2167970"/>
      </dsp:txXfrm>
    </dsp:sp>
    <dsp:sp modelId="{25E4F8B9-7BD2-4AD6-AA58-002F4F76832B}">
      <dsp:nvSpPr>
        <dsp:cNvPr id="0" name=""/>
        <dsp:cNvSpPr/>
      </dsp:nvSpPr>
      <dsp:spPr>
        <a:xfrm>
          <a:off x="4361458" y="1205"/>
          <a:ext cx="3613284" cy="216797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u="sng" kern="1200" dirty="0" smtClean="0"/>
            <a:t>Advisory Services</a:t>
          </a:r>
          <a:endParaRPr lang="en-US" sz="2100" u="sng" kern="1200" dirty="0"/>
        </a:p>
        <a:p>
          <a:pPr marL="171450" lvl="1" indent="-171450" algn="l" defTabSz="711200">
            <a:lnSpc>
              <a:spcPct val="90000"/>
            </a:lnSpc>
            <a:spcBef>
              <a:spcPct val="0"/>
            </a:spcBef>
            <a:spcAft>
              <a:spcPct val="15000"/>
            </a:spcAft>
            <a:buChar char="••"/>
          </a:pPr>
          <a:r>
            <a:rPr lang="en-US" sz="1600" kern="1200" dirty="0" smtClean="0"/>
            <a:t>Planned Advisory Services </a:t>
          </a:r>
          <a:endParaRPr lang="en-US" sz="1600" kern="1200" dirty="0"/>
        </a:p>
        <a:p>
          <a:pPr marL="171450" lvl="1" indent="-171450" algn="l" defTabSz="711200">
            <a:lnSpc>
              <a:spcPct val="90000"/>
            </a:lnSpc>
            <a:spcBef>
              <a:spcPct val="0"/>
            </a:spcBef>
            <a:spcAft>
              <a:spcPct val="15000"/>
            </a:spcAft>
            <a:buChar char="••"/>
          </a:pPr>
          <a:r>
            <a:rPr lang="en-US" sz="1600" kern="1200" dirty="0" smtClean="0"/>
            <a:t>Small Consultations</a:t>
          </a:r>
          <a:endParaRPr lang="en-US" sz="1600" kern="1200" dirty="0"/>
        </a:p>
        <a:p>
          <a:pPr marL="171450" lvl="1" indent="-171450" algn="l" defTabSz="711200">
            <a:lnSpc>
              <a:spcPct val="90000"/>
            </a:lnSpc>
            <a:spcBef>
              <a:spcPct val="0"/>
            </a:spcBef>
            <a:spcAft>
              <a:spcPct val="15000"/>
            </a:spcAft>
            <a:buChar char="••"/>
          </a:pPr>
          <a:r>
            <a:rPr lang="en-US" sz="1600" kern="1200" dirty="0" smtClean="0"/>
            <a:t>Re-engineering Projects/System Redesign</a:t>
          </a:r>
          <a:endParaRPr lang="en-US" sz="1600" kern="1200" dirty="0"/>
        </a:p>
        <a:p>
          <a:pPr marL="171450" lvl="1" indent="-171450" algn="l" defTabSz="711200">
            <a:lnSpc>
              <a:spcPct val="90000"/>
            </a:lnSpc>
            <a:spcBef>
              <a:spcPct val="0"/>
            </a:spcBef>
            <a:spcAft>
              <a:spcPct val="15000"/>
            </a:spcAft>
            <a:buChar char="••"/>
          </a:pPr>
          <a:r>
            <a:rPr lang="en-US" sz="1600" kern="1200" dirty="0" smtClean="0"/>
            <a:t>Committee/Workgroup Participation</a:t>
          </a:r>
          <a:endParaRPr lang="en-US" sz="1600" kern="1200" dirty="0"/>
        </a:p>
        <a:p>
          <a:pPr marL="171450" lvl="1" indent="-171450" algn="l" defTabSz="711200">
            <a:lnSpc>
              <a:spcPct val="90000"/>
            </a:lnSpc>
            <a:spcBef>
              <a:spcPct val="0"/>
            </a:spcBef>
            <a:spcAft>
              <a:spcPct val="15000"/>
            </a:spcAft>
            <a:buChar char="••"/>
          </a:pPr>
          <a:r>
            <a:rPr lang="en-US" sz="1600" kern="1200" dirty="0" smtClean="0"/>
            <a:t>Internal Control Education</a:t>
          </a:r>
          <a:endParaRPr lang="en-US" sz="1600" kern="1200" dirty="0"/>
        </a:p>
      </dsp:txBody>
      <dsp:txXfrm>
        <a:off x="4361458" y="1205"/>
        <a:ext cx="3613284" cy="2167970"/>
      </dsp:txXfrm>
    </dsp:sp>
    <dsp:sp modelId="{73DC07D1-45A1-4E6B-A9B1-BD4E4ED3B301}">
      <dsp:nvSpPr>
        <dsp:cNvPr id="0" name=""/>
        <dsp:cNvSpPr/>
      </dsp:nvSpPr>
      <dsp:spPr>
        <a:xfrm>
          <a:off x="386845" y="2530504"/>
          <a:ext cx="3613284" cy="2167970"/>
        </a:xfrm>
        <a:prstGeom prst="rect">
          <a:avLst/>
        </a:prstGeom>
        <a:solidFill>
          <a:schemeClr val="accent3">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External Audit Coordination</a:t>
          </a:r>
          <a:endParaRPr lang="en-US" sz="2100" kern="1200" dirty="0"/>
        </a:p>
      </dsp:txBody>
      <dsp:txXfrm>
        <a:off x="386845" y="2530504"/>
        <a:ext cx="3613284" cy="2167970"/>
      </dsp:txXfrm>
    </dsp:sp>
    <dsp:sp modelId="{D75720DD-BDEB-4B30-B60B-57379B979F93}">
      <dsp:nvSpPr>
        <dsp:cNvPr id="0" name=""/>
        <dsp:cNvSpPr/>
      </dsp:nvSpPr>
      <dsp:spPr>
        <a:xfrm>
          <a:off x="4361458" y="2530504"/>
          <a:ext cx="3613284" cy="2167970"/>
        </a:xfrm>
        <a:prstGeom prst="rect">
          <a:avLst/>
        </a:prstGeom>
        <a:solidFill>
          <a:schemeClr val="tx1">
            <a:lumMod val="90000"/>
            <a:lumOff val="1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smtClean="0"/>
            <a:t>Investigations</a:t>
          </a:r>
          <a:endParaRPr lang="en-US" sz="2100" kern="1200" dirty="0"/>
        </a:p>
      </dsp:txBody>
      <dsp:txXfrm>
        <a:off x="4361458" y="2530504"/>
        <a:ext cx="3613284" cy="21679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62BE26-999E-49C7-A95E-37C0146E2FA9}">
      <dsp:nvSpPr>
        <dsp:cNvPr id="0" name=""/>
        <dsp:cNvSpPr/>
      </dsp:nvSpPr>
      <dsp:spPr>
        <a:xfrm>
          <a:off x="1301490" y="758812"/>
          <a:ext cx="4057106" cy="4093721"/>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u="sng" kern="1200" dirty="0" smtClean="0">
              <a:solidFill>
                <a:schemeClr val="bg1"/>
              </a:solidFill>
            </a:rPr>
            <a:t>Auditing</a:t>
          </a:r>
          <a:r>
            <a:rPr lang="en-US" sz="1600" kern="1200" dirty="0" smtClean="0">
              <a:solidFill>
                <a:schemeClr val="bg1"/>
              </a:solidFill>
            </a:rPr>
            <a:t>:  A formal process where activities and records are examined and compared to predetermined audit criteria. </a:t>
          </a:r>
          <a:endParaRPr lang="en-US" sz="1600" kern="1200" dirty="0">
            <a:solidFill>
              <a:schemeClr val="bg1"/>
            </a:solidFill>
          </a:endParaRPr>
        </a:p>
      </dsp:txBody>
      <dsp:txXfrm>
        <a:off x="1895639" y="1358324"/>
        <a:ext cx="2868808" cy="2894697"/>
      </dsp:txXfrm>
    </dsp:sp>
    <dsp:sp modelId="{0024204A-1178-4C3C-BDE4-20C823FA30DD}">
      <dsp:nvSpPr>
        <dsp:cNvPr id="0" name=""/>
        <dsp:cNvSpPr/>
      </dsp:nvSpPr>
      <dsp:spPr>
        <a:xfrm>
          <a:off x="2722548" y="4061448"/>
          <a:ext cx="254390" cy="254364"/>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988C39-CEA7-476E-B780-D8366D09DCC0}">
      <dsp:nvSpPr>
        <dsp:cNvPr id="0" name=""/>
        <dsp:cNvSpPr/>
      </dsp:nvSpPr>
      <dsp:spPr>
        <a:xfrm>
          <a:off x="5111103" y="2420766"/>
          <a:ext cx="254390" cy="254364"/>
        </a:xfrm>
        <a:prstGeom prst="ellipse">
          <a:avLst/>
        </a:prstGeom>
        <a:solidFill>
          <a:schemeClr val="accent5">
            <a:hueOff val="270002"/>
            <a:satOff val="95"/>
            <a:lumOff val="85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D5657D-D0F0-4A21-96FC-3FB783CAA0E9}">
      <dsp:nvSpPr>
        <dsp:cNvPr id="0" name=""/>
        <dsp:cNvSpPr/>
      </dsp:nvSpPr>
      <dsp:spPr>
        <a:xfrm>
          <a:off x="3895465" y="4332169"/>
          <a:ext cx="350839" cy="351373"/>
        </a:xfrm>
        <a:prstGeom prst="ellipse">
          <a:avLst/>
        </a:prstGeom>
        <a:solidFill>
          <a:schemeClr val="accent5">
            <a:hueOff val="540005"/>
            <a:satOff val="191"/>
            <a:lumOff val="169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59771E-E65F-4B82-BFB3-7FC2DB092C0D}">
      <dsp:nvSpPr>
        <dsp:cNvPr id="0" name=""/>
        <dsp:cNvSpPr/>
      </dsp:nvSpPr>
      <dsp:spPr>
        <a:xfrm>
          <a:off x="2793752" y="1494675"/>
          <a:ext cx="254390" cy="254364"/>
        </a:xfrm>
        <a:prstGeom prst="ellipse">
          <a:avLst/>
        </a:prstGeom>
        <a:solidFill>
          <a:schemeClr val="accent5">
            <a:hueOff val="810007"/>
            <a:satOff val="286"/>
            <a:lumOff val="254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817E13-6D0B-4397-ACDD-BBE8B2AC6B2C}">
      <dsp:nvSpPr>
        <dsp:cNvPr id="0" name=""/>
        <dsp:cNvSpPr/>
      </dsp:nvSpPr>
      <dsp:spPr>
        <a:xfrm>
          <a:off x="1993035" y="2950364"/>
          <a:ext cx="254390" cy="254364"/>
        </a:xfrm>
        <a:prstGeom prst="ellipse">
          <a:avLst/>
        </a:prstGeom>
        <a:no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F6814DB-6DF7-4BB1-8134-11F3F55A5DDD}">
      <dsp:nvSpPr>
        <dsp:cNvPr id="0" name=""/>
        <dsp:cNvSpPr/>
      </dsp:nvSpPr>
      <dsp:spPr>
        <a:xfrm>
          <a:off x="0" y="891786"/>
          <a:ext cx="1806367" cy="1956169"/>
        </a:xfrm>
        <a:prstGeom prst="ellipse">
          <a:avLst/>
        </a:prstGeom>
        <a:solidFill>
          <a:schemeClr val="accent5">
            <a:hueOff val="1350012"/>
            <a:satOff val="477"/>
            <a:lumOff val="424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Regulations</a:t>
          </a:r>
          <a:endParaRPr lang="en-US" sz="1600" kern="1200" dirty="0"/>
        </a:p>
      </dsp:txBody>
      <dsp:txXfrm>
        <a:off x="264536" y="1178260"/>
        <a:ext cx="1277295" cy="1383221"/>
      </dsp:txXfrm>
    </dsp:sp>
    <dsp:sp modelId="{18E606A8-4207-451C-B1FD-615B8FF3C711}">
      <dsp:nvSpPr>
        <dsp:cNvPr id="0" name=""/>
        <dsp:cNvSpPr/>
      </dsp:nvSpPr>
      <dsp:spPr>
        <a:xfrm>
          <a:off x="3198317" y="1505955"/>
          <a:ext cx="350839" cy="351373"/>
        </a:xfrm>
        <a:prstGeom prst="ellipse">
          <a:avLst/>
        </a:prstGeom>
        <a:solidFill>
          <a:schemeClr val="accent5">
            <a:hueOff val="1620015"/>
            <a:satOff val="573"/>
            <a:lumOff val="509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14087A-5BC8-4808-AB82-4974262AEADA}">
      <dsp:nvSpPr>
        <dsp:cNvPr id="0" name=""/>
        <dsp:cNvSpPr/>
      </dsp:nvSpPr>
      <dsp:spPr>
        <a:xfrm>
          <a:off x="886791" y="3368290"/>
          <a:ext cx="634358" cy="634502"/>
        </a:xfrm>
        <a:prstGeom prst="ellipse">
          <a:avLst/>
        </a:prstGeom>
        <a:solidFill>
          <a:schemeClr val="accent5">
            <a:hueOff val="1890018"/>
            <a:satOff val="668"/>
            <a:lumOff val="594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BD1E8B-C51D-44C5-90AE-F8BB7883412E}">
      <dsp:nvSpPr>
        <dsp:cNvPr id="0" name=""/>
        <dsp:cNvSpPr/>
      </dsp:nvSpPr>
      <dsp:spPr>
        <a:xfrm>
          <a:off x="5232149" y="1106078"/>
          <a:ext cx="1282958" cy="1283104"/>
        </a:xfrm>
        <a:prstGeom prst="ellipse">
          <a:avLst/>
        </a:prstGeom>
        <a:solidFill>
          <a:schemeClr val="accent5">
            <a:hueOff val="2160020"/>
            <a:satOff val="764"/>
            <a:lumOff val="679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Federal Laws</a:t>
          </a:r>
          <a:endParaRPr lang="en-US" sz="1200" kern="1200" dirty="0"/>
        </a:p>
      </dsp:txBody>
      <dsp:txXfrm>
        <a:off x="5420034" y="1293984"/>
        <a:ext cx="907188" cy="907292"/>
      </dsp:txXfrm>
    </dsp:sp>
    <dsp:sp modelId="{95263C9B-ACBA-4ACF-B93F-86A2A71763FC}">
      <dsp:nvSpPr>
        <dsp:cNvPr id="0" name=""/>
        <dsp:cNvSpPr/>
      </dsp:nvSpPr>
      <dsp:spPr>
        <a:xfrm>
          <a:off x="4659285" y="1991561"/>
          <a:ext cx="350839" cy="351373"/>
        </a:xfrm>
        <a:prstGeom prst="ellipse">
          <a:avLst/>
        </a:prstGeom>
        <a:solidFill>
          <a:schemeClr val="accent5">
            <a:hueOff val="2430022"/>
            <a:satOff val="859"/>
            <a:lumOff val="764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E644E1-04C0-44F4-8D4B-3FD28ED432BE}">
      <dsp:nvSpPr>
        <dsp:cNvPr id="0" name=""/>
        <dsp:cNvSpPr/>
      </dsp:nvSpPr>
      <dsp:spPr>
        <a:xfrm>
          <a:off x="645346" y="4123488"/>
          <a:ext cx="254390" cy="254364"/>
        </a:xfrm>
        <a:prstGeom prst="ellipse">
          <a:avLst/>
        </a:prstGeom>
        <a:solidFill>
          <a:schemeClr val="accent5">
            <a:hueOff val="2700025"/>
            <a:satOff val="954"/>
            <a:lumOff val="849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709ED9-47D9-4FE2-B34E-A995D9F5E1D2}">
      <dsp:nvSpPr>
        <dsp:cNvPr id="0" name=""/>
        <dsp:cNvSpPr/>
      </dsp:nvSpPr>
      <dsp:spPr>
        <a:xfrm>
          <a:off x="3180193" y="3761399"/>
          <a:ext cx="254390" cy="254364"/>
        </a:xfrm>
        <a:prstGeom prst="ellipse">
          <a:avLst/>
        </a:prstGeom>
        <a:solidFill>
          <a:schemeClr val="accent5">
            <a:hueOff val="2970027"/>
            <a:satOff val="1050"/>
            <a:lumOff val="934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63164B-BDB7-4B3B-A39B-19F9B155D758}">
      <dsp:nvSpPr>
        <dsp:cNvPr id="0" name=""/>
        <dsp:cNvSpPr/>
      </dsp:nvSpPr>
      <dsp:spPr>
        <a:xfrm>
          <a:off x="5835438" y="3323169"/>
          <a:ext cx="1282958" cy="1283104"/>
        </a:xfrm>
        <a:prstGeom prst="ellipse">
          <a:avLst/>
        </a:prstGeom>
        <a:solidFill>
          <a:schemeClr val="accent5">
            <a:hueOff val="3240030"/>
            <a:satOff val="1145"/>
            <a:lumOff val="1019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Contract Terms and Conditions</a:t>
          </a:r>
          <a:endParaRPr lang="en-US" sz="1400" kern="1200" dirty="0"/>
        </a:p>
      </dsp:txBody>
      <dsp:txXfrm>
        <a:off x="6023323" y="3511075"/>
        <a:ext cx="907188" cy="907292"/>
      </dsp:txXfrm>
    </dsp:sp>
    <dsp:sp modelId="{364B5454-0805-41E4-B034-9AE36CCE6B08}">
      <dsp:nvSpPr>
        <dsp:cNvPr id="0" name=""/>
        <dsp:cNvSpPr/>
      </dsp:nvSpPr>
      <dsp:spPr>
        <a:xfrm>
          <a:off x="5473594" y="3278613"/>
          <a:ext cx="254390" cy="254364"/>
        </a:xfrm>
        <a:prstGeom prst="ellipse">
          <a:avLst/>
        </a:prstGeom>
        <a:solidFill>
          <a:schemeClr val="accent5">
            <a:hueOff val="3510032"/>
            <a:satOff val="1241"/>
            <a:lumOff val="1104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CC6036-0C24-464C-8AEA-0CAE8E6568C7}">
      <dsp:nvSpPr>
        <dsp:cNvPr id="0" name=""/>
        <dsp:cNvSpPr/>
      </dsp:nvSpPr>
      <dsp:spPr>
        <a:xfrm>
          <a:off x="2177809" y="4421281"/>
          <a:ext cx="1282958" cy="1283104"/>
        </a:xfrm>
        <a:prstGeom prst="ellipse">
          <a:avLst/>
        </a:prstGeom>
        <a:solidFill>
          <a:schemeClr val="accent5">
            <a:hueOff val="3780035"/>
            <a:satOff val="1336"/>
            <a:lumOff val="1189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Policies/ Procedures</a:t>
          </a:r>
          <a:endParaRPr lang="en-US" sz="1000" kern="1200" dirty="0"/>
        </a:p>
      </dsp:txBody>
      <dsp:txXfrm>
        <a:off x="2365694" y="4609187"/>
        <a:ext cx="907188" cy="907292"/>
      </dsp:txXfrm>
    </dsp:sp>
    <dsp:sp modelId="{C7FC1918-F31B-4B68-957C-AE930562F1CE}">
      <dsp:nvSpPr>
        <dsp:cNvPr id="0" name=""/>
        <dsp:cNvSpPr/>
      </dsp:nvSpPr>
      <dsp:spPr>
        <a:xfrm>
          <a:off x="3298649" y="4377853"/>
          <a:ext cx="254390" cy="254364"/>
        </a:xfrm>
        <a:prstGeom prst="ellipse">
          <a:avLst/>
        </a:prstGeom>
        <a:solidFill>
          <a:schemeClr val="accent5">
            <a:hueOff val="4050037"/>
            <a:satOff val="1432"/>
            <a:lumOff val="1274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AD2E5F-CB2B-497E-B87D-DD795F283295}">
      <dsp:nvSpPr>
        <dsp:cNvPr id="0" name=""/>
        <dsp:cNvSpPr/>
      </dsp:nvSpPr>
      <dsp:spPr>
        <a:xfrm>
          <a:off x="3280739" y="-64366"/>
          <a:ext cx="1444880" cy="1540572"/>
        </a:xfrm>
        <a:prstGeom prst="ellipse">
          <a:avLst/>
        </a:prstGeom>
        <a:solidFill>
          <a:schemeClr val="accent5">
            <a:hueOff val="4320040"/>
            <a:satOff val="1527"/>
            <a:lumOff val="1359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Management</a:t>
          </a:r>
          <a:r>
            <a:rPr lang="en-US" sz="700" kern="1200" dirty="0" smtClean="0"/>
            <a:t> </a:t>
          </a:r>
          <a:r>
            <a:rPr lang="en-US" sz="1000" kern="1200" dirty="0" smtClean="0"/>
            <a:t>Goals/ Benchmarks</a:t>
          </a:r>
          <a:endParaRPr lang="en-US" sz="1000" kern="1200" dirty="0"/>
        </a:p>
      </dsp:txBody>
      <dsp:txXfrm>
        <a:off x="3492337" y="161246"/>
        <a:ext cx="1021684" cy="1089348"/>
      </dsp:txXfrm>
    </dsp:sp>
    <dsp:sp modelId="{72E2DFCA-1C0F-49CC-8448-2F2028B51575}">
      <dsp:nvSpPr>
        <dsp:cNvPr id="0" name=""/>
        <dsp:cNvSpPr/>
      </dsp:nvSpPr>
      <dsp:spPr>
        <a:xfrm>
          <a:off x="1794313" y="1455195"/>
          <a:ext cx="254390" cy="254364"/>
        </a:xfrm>
        <a:prstGeom prst="ellipse">
          <a:avLst/>
        </a:prstGeom>
        <a:solidFill>
          <a:schemeClr val="accent5">
            <a:hueOff val="4590042"/>
            <a:satOff val="1623"/>
            <a:lumOff val="1444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0704DD-9D66-4AF9-BF58-8C3068F8AF04}">
      <dsp:nvSpPr>
        <dsp:cNvPr id="0" name=""/>
        <dsp:cNvSpPr/>
      </dsp:nvSpPr>
      <dsp:spPr>
        <a:xfrm>
          <a:off x="4756380" y="380207"/>
          <a:ext cx="254390" cy="254364"/>
        </a:xfrm>
        <a:prstGeom prst="ellipse">
          <a:avLst/>
        </a:prstGeom>
        <a:solidFill>
          <a:schemeClr val="accent5">
            <a:hueOff val="4860045"/>
            <a:satOff val="1718"/>
            <a:lumOff val="1529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111749-4ED0-4053-ABDC-DE1D08428F85}">
      <dsp:nvSpPr>
        <dsp:cNvPr id="0" name=""/>
        <dsp:cNvSpPr/>
      </dsp:nvSpPr>
      <dsp:spPr>
        <a:xfrm rot="5400000">
          <a:off x="4844594" y="-1914204"/>
          <a:ext cx="800699" cy="4936418"/>
        </a:xfrm>
        <a:prstGeom prst="round2SameRect">
          <a:avLst/>
        </a:prstGeom>
        <a:solidFill>
          <a:schemeClr val="accent2">
            <a:lumMod val="20000"/>
            <a:lumOff val="80000"/>
            <a:alpha val="42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Notification</a:t>
          </a:r>
          <a:endParaRPr lang="en-US" sz="1600" kern="1200" dirty="0"/>
        </a:p>
        <a:p>
          <a:pPr marL="171450" lvl="1" indent="-171450" algn="l" defTabSz="711200">
            <a:lnSpc>
              <a:spcPct val="90000"/>
            </a:lnSpc>
            <a:spcBef>
              <a:spcPct val="0"/>
            </a:spcBef>
            <a:spcAft>
              <a:spcPct val="15000"/>
            </a:spcAft>
            <a:buChar char="••"/>
          </a:pPr>
          <a:r>
            <a:rPr lang="en-US" sz="1600" kern="1200" dirty="0" smtClean="0"/>
            <a:t>Initial Discussion</a:t>
          </a:r>
          <a:endParaRPr lang="en-US" sz="1600" kern="1200" dirty="0"/>
        </a:p>
        <a:p>
          <a:pPr marL="171450" lvl="1" indent="-171450" algn="l" defTabSz="711200">
            <a:lnSpc>
              <a:spcPct val="90000"/>
            </a:lnSpc>
            <a:spcBef>
              <a:spcPct val="0"/>
            </a:spcBef>
            <a:spcAft>
              <a:spcPct val="15000"/>
            </a:spcAft>
            <a:buChar char="••"/>
          </a:pPr>
          <a:r>
            <a:rPr lang="en-US" sz="1600" kern="1200" dirty="0" smtClean="0"/>
            <a:t>Audit Plan</a:t>
          </a:r>
          <a:endParaRPr lang="en-US" sz="1600" kern="1200" dirty="0"/>
        </a:p>
        <a:p>
          <a:pPr marL="171450" lvl="1" indent="-171450" algn="l" defTabSz="711200">
            <a:lnSpc>
              <a:spcPct val="90000"/>
            </a:lnSpc>
            <a:spcBef>
              <a:spcPct val="0"/>
            </a:spcBef>
            <a:spcAft>
              <a:spcPct val="15000"/>
            </a:spcAft>
            <a:buChar char="••"/>
          </a:pPr>
          <a:r>
            <a:rPr lang="en-US" sz="1600" kern="1200" dirty="0" smtClean="0"/>
            <a:t>Opening Conference</a:t>
          </a:r>
          <a:endParaRPr lang="en-US" sz="1600" kern="1200" dirty="0"/>
        </a:p>
      </dsp:txBody>
      <dsp:txXfrm rot="-5400000">
        <a:off x="2776735" y="192742"/>
        <a:ext cx="4897331" cy="722525"/>
      </dsp:txXfrm>
    </dsp:sp>
    <dsp:sp modelId="{6AB3E7E8-6B7E-47D2-9869-585D14F9DC38}">
      <dsp:nvSpPr>
        <dsp:cNvPr id="0" name=""/>
        <dsp:cNvSpPr/>
      </dsp:nvSpPr>
      <dsp:spPr>
        <a:xfrm>
          <a:off x="0" y="295"/>
          <a:ext cx="2776735" cy="11074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Audit Opening</a:t>
          </a:r>
        </a:p>
      </dsp:txBody>
      <dsp:txXfrm>
        <a:off x="54060" y="54355"/>
        <a:ext cx="2668615" cy="999297"/>
      </dsp:txXfrm>
    </dsp:sp>
    <dsp:sp modelId="{BB8B180A-9550-4394-859E-91A0F94B4DD0}">
      <dsp:nvSpPr>
        <dsp:cNvPr id="0" name=""/>
        <dsp:cNvSpPr/>
      </dsp:nvSpPr>
      <dsp:spPr>
        <a:xfrm rot="5400000">
          <a:off x="4884418" y="-860136"/>
          <a:ext cx="731306" cy="4941244"/>
        </a:xfrm>
        <a:prstGeom prst="round2SameRect">
          <a:avLst/>
        </a:prstGeom>
        <a:solidFill>
          <a:schemeClr val="accent2">
            <a:lumMod val="20000"/>
            <a:lumOff val="80000"/>
            <a:alpha val="42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Fieldwork</a:t>
          </a:r>
          <a:endParaRPr lang="en-US" sz="1600" kern="1200" dirty="0"/>
        </a:p>
      </dsp:txBody>
      <dsp:txXfrm rot="-5400000">
        <a:off x="2779450" y="1280531"/>
        <a:ext cx="4905545" cy="659908"/>
      </dsp:txXfrm>
    </dsp:sp>
    <dsp:sp modelId="{57FB8A32-4FB9-483F-9300-24DA90697A46}">
      <dsp:nvSpPr>
        <dsp:cNvPr id="0" name=""/>
        <dsp:cNvSpPr/>
      </dsp:nvSpPr>
      <dsp:spPr>
        <a:xfrm>
          <a:off x="0" y="1153419"/>
          <a:ext cx="2779449" cy="9141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Performing the Audit</a:t>
          </a:r>
          <a:endParaRPr lang="en-US" sz="2400" kern="1200" dirty="0"/>
        </a:p>
      </dsp:txBody>
      <dsp:txXfrm>
        <a:off x="44624" y="1198043"/>
        <a:ext cx="2690201" cy="824884"/>
      </dsp:txXfrm>
    </dsp:sp>
    <dsp:sp modelId="{C8412AD6-CB1D-4D81-B2FB-C0371A910DAA}">
      <dsp:nvSpPr>
        <dsp:cNvPr id="0" name=""/>
        <dsp:cNvSpPr/>
      </dsp:nvSpPr>
      <dsp:spPr>
        <a:xfrm rot="5400000">
          <a:off x="4884418" y="99703"/>
          <a:ext cx="731306" cy="4941244"/>
        </a:xfrm>
        <a:prstGeom prst="round2SameRect">
          <a:avLst/>
        </a:prstGeom>
        <a:solidFill>
          <a:schemeClr val="accent2">
            <a:lumMod val="20000"/>
            <a:lumOff val="80000"/>
            <a:alpha val="42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Interim Findings / Draft Report</a:t>
          </a:r>
          <a:endParaRPr lang="en-US" sz="1600" kern="1200" dirty="0"/>
        </a:p>
        <a:p>
          <a:pPr marL="171450" lvl="1" indent="-171450" algn="l" defTabSz="711200">
            <a:lnSpc>
              <a:spcPct val="90000"/>
            </a:lnSpc>
            <a:spcBef>
              <a:spcPct val="0"/>
            </a:spcBef>
            <a:spcAft>
              <a:spcPct val="15000"/>
            </a:spcAft>
            <a:buChar char="••"/>
          </a:pPr>
          <a:r>
            <a:rPr lang="en-US" sz="1600" kern="1200" dirty="0" smtClean="0"/>
            <a:t>Closing Conference</a:t>
          </a:r>
          <a:endParaRPr lang="en-US" sz="1600" kern="1200" dirty="0"/>
        </a:p>
        <a:p>
          <a:pPr marL="171450" lvl="1" indent="-171450" algn="l" defTabSz="711200">
            <a:lnSpc>
              <a:spcPct val="90000"/>
            </a:lnSpc>
            <a:spcBef>
              <a:spcPct val="0"/>
            </a:spcBef>
            <a:spcAft>
              <a:spcPct val="15000"/>
            </a:spcAft>
            <a:buChar char="••"/>
          </a:pPr>
          <a:r>
            <a:rPr lang="en-US" sz="1600" kern="1200" dirty="0" smtClean="0"/>
            <a:t>Final Audit Report</a:t>
          </a:r>
          <a:endParaRPr lang="en-US" sz="1600" kern="1200" dirty="0"/>
        </a:p>
      </dsp:txBody>
      <dsp:txXfrm rot="-5400000">
        <a:off x="2779450" y="2240371"/>
        <a:ext cx="4905545" cy="659908"/>
      </dsp:txXfrm>
    </dsp:sp>
    <dsp:sp modelId="{EF87DF84-8B9A-484D-9363-CD4F859325F4}">
      <dsp:nvSpPr>
        <dsp:cNvPr id="0" name=""/>
        <dsp:cNvSpPr/>
      </dsp:nvSpPr>
      <dsp:spPr>
        <a:xfrm>
          <a:off x="0" y="2113258"/>
          <a:ext cx="2779449" cy="9141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Reporting Results</a:t>
          </a:r>
          <a:endParaRPr lang="en-US" sz="2400" kern="1200" dirty="0"/>
        </a:p>
      </dsp:txBody>
      <dsp:txXfrm>
        <a:off x="44624" y="2157882"/>
        <a:ext cx="2690201" cy="824884"/>
      </dsp:txXfrm>
    </dsp:sp>
    <dsp:sp modelId="{D212EA21-A7E9-48F2-A266-F43F32337EAF}">
      <dsp:nvSpPr>
        <dsp:cNvPr id="0" name=""/>
        <dsp:cNvSpPr/>
      </dsp:nvSpPr>
      <dsp:spPr>
        <a:xfrm rot="5400000">
          <a:off x="4884418" y="1059542"/>
          <a:ext cx="731306" cy="4941244"/>
        </a:xfrm>
        <a:prstGeom prst="round2SameRect">
          <a:avLst/>
        </a:prstGeom>
        <a:solidFill>
          <a:schemeClr val="accent2">
            <a:lumMod val="20000"/>
            <a:lumOff val="80000"/>
            <a:alpha val="42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Action Plan</a:t>
          </a:r>
          <a:endParaRPr lang="en-US" sz="1600" kern="1200" dirty="0"/>
        </a:p>
        <a:p>
          <a:pPr marL="171450" lvl="1" indent="-171450" algn="l" defTabSz="711200">
            <a:lnSpc>
              <a:spcPct val="90000"/>
            </a:lnSpc>
            <a:spcBef>
              <a:spcPct val="0"/>
            </a:spcBef>
            <a:spcAft>
              <a:spcPct val="15000"/>
            </a:spcAft>
            <a:buChar char="••"/>
          </a:pPr>
          <a:r>
            <a:rPr lang="en-US" sz="1600" kern="1200" dirty="0" smtClean="0"/>
            <a:t>Follow-Up Audit/Review</a:t>
          </a:r>
          <a:endParaRPr lang="en-US" sz="1600" kern="1200" dirty="0"/>
        </a:p>
      </dsp:txBody>
      <dsp:txXfrm rot="-5400000">
        <a:off x="2779450" y="3200210"/>
        <a:ext cx="4905545" cy="659908"/>
      </dsp:txXfrm>
    </dsp:sp>
    <dsp:sp modelId="{F24BEFA8-2455-4E2E-B253-1AA4AE298174}">
      <dsp:nvSpPr>
        <dsp:cNvPr id="0" name=""/>
        <dsp:cNvSpPr/>
      </dsp:nvSpPr>
      <dsp:spPr>
        <a:xfrm>
          <a:off x="0" y="3073098"/>
          <a:ext cx="2779449" cy="9141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Corrective Action</a:t>
          </a:r>
          <a:endParaRPr lang="en-US" sz="2400" kern="1200" dirty="0"/>
        </a:p>
      </dsp:txBody>
      <dsp:txXfrm>
        <a:off x="44624" y="3117722"/>
        <a:ext cx="2690201" cy="82488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4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1"/>
            <a:ext cx="3038648" cy="466725"/>
          </a:xfrm>
          <a:prstGeom prst="rect">
            <a:avLst/>
          </a:prstGeom>
        </p:spPr>
        <p:txBody>
          <a:bodyPr vert="horz" lIns="91440" tIns="45720" rIns="91440" bIns="45720" rtlCol="0"/>
          <a:lstStyle>
            <a:lvl1pPr algn="r">
              <a:defRPr sz="1200"/>
            </a:lvl1pPr>
          </a:lstStyle>
          <a:p>
            <a:fld id="{D77654EC-C765-4153-8ACF-956716395669}" type="datetimeFigureOut">
              <a:rPr lang="en-US" smtClean="0"/>
              <a:t>3/8/2017</a:t>
            </a:fld>
            <a:endParaRPr lang="en-US"/>
          </a:p>
        </p:txBody>
      </p:sp>
      <p:sp>
        <p:nvSpPr>
          <p:cNvPr id="4" name="Footer Placeholder 3"/>
          <p:cNvSpPr>
            <a:spLocks noGrp="1"/>
          </p:cNvSpPr>
          <p:nvPr>
            <p:ph type="ftr" sz="quarter" idx="2"/>
          </p:nvPr>
        </p:nvSpPr>
        <p:spPr>
          <a:xfrm>
            <a:off x="0" y="8829676"/>
            <a:ext cx="3038649"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676"/>
            <a:ext cx="3038648" cy="466725"/>
          </a:xfrm>
          <a:prstGeom prst="rect">
            <a:avLst/>
          </a:prstGeom>
        </p:spPr>
        <p:txBody>
          <a:bodyPr vert="horz" lIns="91440" tIns="45720" rIns="91440" bIns="45720" rtlCol="0" anchor="b"/>
          <a:lstStyle>
            <a:lvl1pPr algn="r">
              <a:defRPr sz="1200"/>
            </a:lvl1pPr>
          </a:lstStyle>
          <a:p>
            <a:fld id="{0126B597-D592-4D6A-AFEF-73E61E8E4D48}" type="slidenum">
              <a:rPr lang="en-US" smtClean="0"/>
              <a:t>‹#›</a:t>
            </a:fld>
            <a:endParaRPr lang="en-US"/>
          </a:p>
        </p:txBody>
      </p:sp>
    </p:spTree>
    <p:extLst>
      <p:ext uri="{BB962C8B-B14F-4D97-AF65-F5344CB8AC3E}">
        <p14:creationId xmlns:p14="http://schemas.microsoft.com/office/powerpoint/2010/main" val="18456774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9" y="0"/>
            <a:ext cx="3037840" cy="466434"/>
          </a:xfrm>
          <a:prstGeom prst="rect">
            <a:avLst/>
          </a:prstGeom>
        </p:spPr>
        <p:txBody>
          <a:bodyPr vert="horz" lIns="93177" tIns="46589" rIns="93177" bIns="46589" rtlCol="0"/>
          <a:lstStyle>
            <a:lvl1pPr algn="r">
              <a:defRPr sz="1200"/>
            </a:lvl1pPr>
          </a:lstStyle>
          <a:p>
            <a:fld id="{8D77A8AA-3342-4927-8E13-D51992F9E2E1}" type="datetimeFigureOut">
              <a:rPr lang="en-US" smtClean="0"/>
              <a:t>3/8/2017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9"/>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9"/>
            <a:ext cx="3037840" cy="466433"/>
          </a:xfrm>
          <a:prstGeom prst="rect">
            <a:avLst/>
          </a:prstGeom>
        </p:spPr>
        <p:txBody>
          <a:bodyPr vert="horz" lIns="93177" tIns="46589" rIns="93177" bIns="46589" rtlCol="0" anchor="b"/>
          <a:lstStyle>
            <a:lvl1pPr algn="r">
              <a:defRPr sz="1200"/>
            </a:lvl1pPr>
          </a:lstStyle>
          <a:p>
            <a:fld id="{8CD59216-3231-4BD7-AB1C-6D170F1249EE}" type="slidenum">
              <a:rPr lang="en-US" smtClean="0"/>
              <a:t>‹#›</a:t>
            </a:fld>
            <a:endParaRPr lang="en-US"/>
          </a:p>
        </p:txBody>
      </p:sp>
    </p:spTree>
    <p:extLst>
      <p:ext uri="{BB962C8B-B14F-4D97-AF65-F5344CB8AC3E}">
        <p14:creationId xmlns:p14="http://schemas.microsoft.com/office/powerpoint/2010/main" val="3201384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59216-3231-4BD7-AB1C-6D170F1249EE}" type="slidenum">
              <a:rPr lang="en-US" smtClean="0"/>
              <a:t>1</a:t>
            </a:fld>
            <a:endParaRPr lang="en-US"/>
          </a:p>
        </p:txBody>
      </p:sp>
    </p:spTree>
    <p:extLst>
      <p:ext uri="{BB962C8B-B14F-4D97-AF65-F5344CB8AC3E}">
        <p14:creationId xmlns:p14="http://schemas.microsoft.com/office/powerpoint/2010/main" val="2669676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59216-3231-4BD7-AB1C-6D170F1249EE}" type="slidenum">
              <a:rPr lang="en-US" smtClean="0"/>
              <a:t>4</a:t>
            </a:fld>
            <a:endParaRPr lang="en-US"/>
          </a:p>
        </p:txBody>
      </p:sp>
    </p:spTree>
    <p:extLst>
      <p:ext uri="{BB962C8B-B14F-4D97-AF65-F5344CB8AC3E}">
        <p14:creationId xmlns:p14="http://schemas.microsoft.com/office/powerpoint/2010/main" val="2836279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Types of Internal Audits conducted at UCSD include:</a:t>
            </a:r>
          </a:p>
          <a:p>
            <a:pPr marL="171450" indent="-171450">
              <a:buFont typeface="Arial" panose="020B0604020202020204" pitchFamily="34" charset="0"/>
              <a:buChar char="•"/>
            </a:pPr>
            <a:r>
              <a:rPr lang="en-US" dirty="0" smtClean="0"/>
              <a:t>Financial – internal controls </a:t>
            </a:r>
          </a:p>
          <a:p>
            <a:pPr marL="171450" indent="-171450">
              <a:buFont typeface="Arial" panose="020B0604020202020204" pitchFamily="34" charset="0"/>
              <a:buChar char="•"/>
            </a:pPr>
            <a:r>
              <a:rPr lang="en-US" dirty="0" smtClean="0"/>
              <a:t>Operational effectiveness </a:t>
            </a:r>
          </a:p>
          <a:p>
            <a:pPr marL="171450" indent="-171450">
              <a:buFont typeface="Arial" panose="020B0604020202020204" pitchFamily="34" charset="0"/>
              <a:buChar char="•"/>
            </a:pPr>
            <a:r>
              <a:rPr lang="en-US" dirty="0" smtClean="0"/>
              <a:t>Compliance</a:t>
            </a:r>
          </a:p>
          <a:p>
            <a:pPr marL="171450" indent="-171450">
              <a:buFont typeface="Arial" panose="020B0604020202020204" pitchFamily="34" charset="0"/>
              <a:buChar char="•"/>
            </a:pPr>
            <a:r>
              <a:rPr lang="en-US" dirty="0" smtClean="0"/>
              <a:t>Information Systems &amp; IT Security </a:t>
            </a:r>
          </a:p>
          <a:p>
            <a:pPr marL="171450" indent="-171450">
              <a:buFont typeface="Arial" panose="020B0604020202020204" pitchFamily="34" charset="0"/>
              <a:buChar char="•"/>
            </a:pPr>
            <a:r>
              <a:rPr lang="en-US" dirty="0" smtClean="0"/>
              <a:t>Integrated Audits – business processes and corresponding information systems</a:t>
            </a:r>
          </a:p>
          <a:p>
            <a:endParaRPr lang="en-US" dirty="0"/>
          </a:p>
        </p:txBody>
      </p:sp>
      <p:sp>
        <p:nvSpPr>
          <p:cNvPr id="4" name="Slide Number Placeholder 3"/>
          <p:cNvSpPr>
            <a:spLocks noGrp="1"/>
          </p:cNvSpPr>
          <p:nvPr>
            <p:ph type="sldNum" sz="quarter" idx="10"/>
          </p:nvPr>
        </p:nvSpPr>
        <p:spPr/>
        <p:txBody>
          <a:bodyPr/>
          <a:lstStyle/>
          <a:p>
            <a:fld id="{8CD59216-3231-4BD7-AB1C-6D170F1249EE}" type="slidenum">
              <a:rPr lang="en-US" smtClean="0"/>
              <a:t>6</a:t>
            </a:fld>
            <a:endParaRPr lang="en-US"/>
          </a:p>
        </p:txBody>
      </p:sp>
    </p:spTree>
    <p:extLst>
      <p:ext uri="{BB962C8B-B14F-4D97-AF65-F5344CB8AC3E}">
        <p14:creationId xmlns:p14="http://schemas.microsoft.com/office/powerpoint/2010/main" val="3634767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smtClean="0"/>
              <a:pPr/>
              <a:t>3/8/2017</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0912664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05351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92631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760543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84440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3/8/2017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94695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58666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3/8/2017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22948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3/8/2017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8272487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3/8/2017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4309451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smtClean="0"/>
              <a:pPr/>
              <a:t>3/8/2017</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0328589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smtClean="0"/>
              <a:pPr/>
              <a:t>3/8/2017</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9950618"/>
      </p:ext>
    </p:extLst>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7512" y="4206876"/>
            <a:ext cx="10718292" cy="1645920"/>
          </a:xfrm>
        </p:spPr>
        <p:txBody>
          <a:bodyPr>
            <a:normAutofit lnSpcReduction="10000"/>
          </a:bodyPr>
          <a:lstStyle/>
          <a:p>
            <a:r>
              <a:rPr lang="en-US" dirty="0" smtClean="0"/>
              <a:t>David Meier, Director</a:t>
            </a:r>
            <a:endParaRPr lang="en-US" dirty="0" smtClean="0"/>
          </a:p>
          <a:p>
            <a:r>
              <a:rPr lang="en-US" dirty="0" smtClean="0"/>
              <a:t>Jennifer McDonald, Manager</a:t>
            </a:r>
            <a:endParaRPr lang="en-US" dirty="0" smtClean="0"/>
          </a:p>
          <a:p>
            <a:r>
              <a:rPr lang="en-US" dirty="0" smtClean="0"/>
              <a:t>Greg Buchanan, Manager</a:t>
            </a:r>
            <a:endParaRPr lang="en-US" dirty="0"/>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3731"/>
          <a:stretch/>
        </p:blipFill>
        <p:spPr>
          <a:xfrm>
            <a:off x="1187155" y="575334"/>
            <a:ext cx="8888582" cy="1831436"/>
          </a:xfrm>
          <a:prstGeom prst="rect">
            <a:avLst/>
          </a:prstGeom>
        </p:spPr>
      </p:pic>
      <p:sp>
        <p:nvSpPr>
          <p:cNvPr id="2" name="TextBox 1"/>
          <p:cNvSpPr txBox="1"/>
          <p:nvPr/>
        </p:nvSpPr>
        <p:spPr>
          <a:xfrm>
            <a:off x="1187155" y="2311879"/>
            <a:ext cx="8595200" cy="1815882"/>
          </a:xfrm>
          <a:prstGeom prst="rect">
            <a:avLst/>
          </a:prstGeom>
          <a:noFill/>
        </p:spPr>
        <p:txBody>
          <a:bodyPr wrap="square" rtlCol="0">
            <a:spAutoFit/>
          </a:bodyPr>
          <a:lstStyle/>
          <a:p>
            <a:r>
              <a:rPr lang="en-US" sz="5600" b="1" dirty="0" smtClean="0">
                <a:solidFill>
                  <a:schemeClr val="bg1"/>
                </a:solidFill>
              </a:rPr>
              <a:t>Audit &amp; Management Advisory Services Overview</a:t>
            </a:r>
            <a:endParaRPr lang="en-US" sz="5600" b="1" dirty="0">
              <a:solidFill>
                <a:schemeClr val="bg1"/>
              </a:solidFill>
            </a:endParaRPr>
          </a:p>
        </p:txBody>
      </p:sp>
    </p:spTree>
    <p:extLst>
      <p:ext uri="{BB962C8B-B14F-4D97-AF65-F5344CB8AC3E}">
        <p14:creationId xmlns:p14="http://schemas.microsoft.com/office/powerpoint/2010/main" val="27124004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Audit Coordination</a:t>
            </a:r>
          </a:p>
        </p:txBody>
      </p:sp>
      <p:sp>
        <p:nvSpPr>
          <p:cNvPr id="3" name="Content Placeholder 2"/>
          <p:cNvSpPr>
            <a:spLocks noGrp="1"/>
          </p:cNvSpPr>
          <p:nvPr>
            <p:ph idx="1"/>
          </p:nvPr>
        </p:nvSpPr>
        <p:spPr/>
        <p:txBody>
          <a:bodyPr/>
          <a:lstStyle/>
          <a:p>
            <a:r>
              <a:rPr lang="en-US" b="1" u="sng" dirty="0"/>
              <a:t>AMAS role as Liaison for external reviewers</a:t>
            </a:r>
          </a:p>
          <a:p>
            <a:pPr lvl="1">
              <a:buFont typeface="Arial" panose="020B0604020202020204" pitchFamily="34" charset="0"/>
              <a:buChar char="•"/>
            </a:pPr>
            <a:r>
              <a:rPr lang="en-US" dirty="0"/>
              <a:t>Single point of contact</a:t>
            </a:r>
          </a:p>
          <a:p>
            <a:pPr lvl="1">
              <a:buFont typeface="Arial" panose="020B0604020202020204" pitchFamily="34" charset="0"/>
              <a:buChar char="•"/>
            </a:pPr>
            <a:r>
              <a:rPr lang="en-US" dirty="0"/>
              <a:t>Schedule and attend opening meetings and interviews</a:t>
            </a:r>
          </a:p>
          <a:p>
            <a:pPr lvl="1">
              <a:buFont typeface="Arial" panose="020B0604020202020204" pitchFamily="34" charset="0"/>
              <a:buChar char="•"/>
            </a:pPr>
            <a:r>
              <a:rPr lang="en-US" dirty="0"/>
              <a:t>Assist with providing audit agencies with relevant University policies</a:t>
            </a:r>
          </a:p>
          <a:p>
            <a:pPr lvl="1">
              <a:buFont typeface="Arial" panose="020B0604020202020204" pitchFamily="34" charset="0"/>
              <a:buChar char="•"/>
            </a:pPr>
            <a:r>
              <a:rPr lang="en-US" dirty="0"/>
              <a:t>Assist with gathering project documentation </a:t>
            </a:r>
          </a:p>
          <a:p>
            <a:pPr lvl="1">
              <a:buFont typeface="Arial" panose="020B0604020202020204" pitchFamily="34" charset="0"/>
              <a:buChar char="•"/>
            </a:pPr>
            <a:r>
              <a:rPr lang="en-US" dirty="0"/>
              <a:t>Assist with responding to Agency questions and concerns</a:t>
            </a:r>
          </a:p>
          <a:p>
            <a:pPr lvl="1">
              <a:buFont typeface="Arial" panose="020B0604020202020204" pitchFamily="34" charset="0"/>
              <a:buChar char="•"/>
            </a:pPr>
            <a:r>
              <a:rPr lang="en-US" dirty="0"/>
              <a:t>Maintain project documentation file</a:t>
            </a:r>
          </a:p>
          <a:p>
            <a:pPr lvl="1">
              <a:buFont typeface="Arial" panose="020B0604020202020204" pitchFamily="34" charset="0"/>
              <a:buChar char="•"/>
            </a:pPr>
            <a:r>
              <a:rPr lang="en-US" dirty="0"/>
              <a:t>Coordinate the University’s official response </a:t>
            </a:r>
          </a:p>
          <a:p>
            <a:endParaRPr lang="en-US" dirty="0"/>
          </a:p>
        </p:txBody>
      </p:sp>
    </p:spTree>
    <p:extLst>
      <p:ext uri="{BB962C8B-B14F-4D97-AF65-F5344CB8AC3E}">
        <p14:creationId xmlns:p14="http://schemas.microsoft.com/office/powerpoint/2010/main" val="2671414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Audit Coordination</a:t>
            </a:r>
          </a:p>
        </p:txBody>
      </p:sp>
      <p:sp>
        <p:nvSpPr>
          <p:cNvPr id="3" name="Content Placeholder 2"/>
          <p:cNvSpPr>
            <a:spLocks noGrp="1"/>
          </p:cNvSpPr>
          <p:nvPr>
            <p:ph idx="1"/>
          </p:nvPr>
        </p:nvSpPr>
        <p:spPr/>
        <p:txBody>
          <a:bodyPr>
            <a:normAutofit/>
          </a:bodyPr>
          <a:lstStyle/>
          <a:p>
            <a:r>
              <a:rPr lang="en-US" dirty="0" smtClean="0"/>
              <a:t>UCSD </a:t>
            </a:r>
            <a:r>
              <a:rPr lang="en-US" dirty="0"/>
              <a:t>is subject to the scrutiny of several different federal audit entities.  </a:t>
            </a:r>
          </a:p>
          <a:p>
            <a:endParaRPr lang="en-US" dirty="0"/>
          </a:p>
        </p:txBody>
      </p:sp>
      <p:pic>
        <p:nvPicPr>
          <p:cNvPr id="4" name="Picture 3"/>
          <p:cNvPicPr>
            <a:picLocks noChangeAspect="1"/>
          </p:cNvPicPr>
          <p:nvPr/>
        </p:nvPicPr>
        <p:blipFill>
          <a:blip r:embed="rId2"/>
          <a:stretch>
            <a:fillRect/>
          </a:stretch>
        </p:blipFill>
        <p:spPr>
          <a:xfrm>
            <a:off x="1725386" y="2738333"/>
            <a:ext cx="1257300" cy="1266825"/>
          </a:xfrm>
          <a:prstGeom prst="rect">
            <a:avLst/>
          </a:prstGeom>
        </p:spPr>
      </p:pic>
      <p:pic>
        <p:nvPicPr>
          <p:cNvPr id="5" name="Picture 4"/>
          <p:cNvPicPr>
            <a:picLocks noChangeAspect="1"/>
          </p:cNvPicPr>
          <p:nvPr/>
        </p:nvPicPr>
        <p:blipFill>
          <a:blip r:embed="rId3"/>
          <a:stretch>
            <a:fillRect/>
          </a:stretch>
        </p:blipFill>
        <p:spPr>
          <a:xfrm>
            <a:off x="3578339" y="2601920"/>
            <a:ext cx="1539649" cy="1539649"/>
          </a:xfrm>
          <a:prstGeom prst="rect">
            <a:avLst/>
          </a:prstGeom>
        </p:spPr>
      </p:pic>
      <p:pic>
        <p:nvPicPr>
          <p:cNvPr id="6" name="Picture 5"/>
          <p:cNvPicPr>
            <a:picLocks noChangeAspect="1"/>
          </p:cNvPicPr>
          <p:nvPr/>
        </p:nvPicPr>
        <p:blipFill>
          <a:blip r:embed="rId4"/>
          <a:stretch>
            <a:fillRect/>
          </a:stretch>
        </p:blipFill>
        <p:spPr>
          <a:xfrm>
            <a:off x="5685062" y="2657370"/>
            <a:ext cx="1438275" cy="1428750"/>
          </a:xfrm>
          <a:prstGeom prst="rect">
            <a:avLst/>
          </a:prstGeom>
        </p:spPr>
      </p:pic>
      <p:pic>
        <p:nvPicPr>
          <p:cNvPr id="7" name="Picture 6"/>
          <p:cNvPicPr>
            <a:picLocks noChangeAspect="1"/>
          </p:cNvPicPr>
          <p:nvPr/>
        </p:nvPicPr>
        <p:blipFill>
          <a:blip r:embed="rId5"/>
          <a:stretch>
            <a:fillRect/>
          </a:stretch>
        </p:blipFill>
        <p:spPr>
          <a:xfrm>
            <a:off x="7984326" y="2627182"/>
            <a:ext cx="1478082" cy="1484681"/>
          </a:xfrm>
          <a:prstGeom prst="rect">
            <a:avLst/>
          </a:prstGeom>
        </p:spPr>
      </p:pic>
      <p:pic>
        <p:nvPicPr>
          <p:cNvPr id="8" name="Picture 7"/>
          <p:cNvPicPr>
            <a:picLocks noChangeAspect="1"/>
          </p:cNvPicPr>
          <p:nvPr/>
        </p:nvPicPr>
        <p:blipFill>
          <a:blip r:embed="rId6"/>
          <a:stretch>
            <a:fillRect/>
          </a:stretch>
        </p:blipFill>
        <p:spPr>
          <a:xfrm>
            <a:off x="2982686" y="4950532"/>
            <a:ext cx="2009644" cy="690995"/>
          </a:xfrm>
          <a:prstGeom prst="rect">
            <a:avLst/>
          </a:prstGeom>
        </p:spPr>
      </p:pic>
      <p:pic>
        <p:nvPicPr>
          <p:cNvPr id="9" name="Picture 8"/>
          <p:cNvPicPr>
            <a:picLocks noChangeAspect="1"/>
          </p:cNvPicPr>
          <p:nvPr/>
        </p:nvPicPr>
        <p:blipFill>
          <a:blip r:embed="rId7"/>
          <a:stretch>
            <a:fillRect/>
          </a:stretch>
        </p:blipFill>
        <p:spPr>
          <a:xfrm>
            <a:off x="5827873" y="4428926"/>
            <a:ext cx="3190875" cy="1428750"/>
          </a:xfrm>
          <a:prstGeom prst="rect">
            <a:avLst/>
          </a:prstGeom>
        </p:spPr>
      </p:pic>
      <p:sp>
        <p:nvSpPr>
          <p:cNvPr id="10" name="TextBox 9"/>
          <p:cNvSpPr txBox="1"/>
          <p:nvPr/>
        </p:nvSpPr>
        <p:spPr>
          <a:xfrm>
            <a:off x="5543551" y="6067684"/>
            <a:ext cx="2111828" cy="369332"/>
          </a:xfrm>
          <a:prstGeom prst="rect">
            <a:avLst/>
          </a:prstGeom>
          <a:noFill/>
        </p:spPr>
        <p:txBody>
          <a:bodyPr wrap="square" rtlCol="0">
            <a:spAutoFit/>
          </a:bodyPr>
          <a:lstStyle/>
          <a:p>
            <a:r>
              <a:rPr lang="en-US" dirty="0" smtClean="0"/>
              <a:t>And many more…</a:t>
            </a:r>
            <a:endParaRPr lang="en-US" dirty="0"/>
          </a:p>
        </p:txBody>
      </p:sp>
    </p:spTree>
    <p:extLst>
      <p:ext uri="{BB962C8B-B14F-4D97-AF65-F5344CB8AC3E}">
        <p14:creationId xmlns:p14="http://schemas.microsoft.com/office/powerpoint/2010/main" val="2233713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Non-Federal Agencies </a:t>
            </a:r>
            <a:endParaRPr lang="en-US" dirty="0"/>
          </a:p>
        </p:txBody>
      </p:sp>
      <p:sp>
        <p:nvSpPr>
          <p:cNvPr id="3" name="Content Placeholder 2"/>
          <p:cNvSpPr>
            <a:spLocks noGrp="1"/>
          </p:cNvSpPr>
          <p:nvPr>
            <p:ph idx="1"/>
          </p:nvPr>
        </p:nvSpPr>
        <p:spPr>
          <a:xfrm>
            <a:off x="1025905" y="2156143"/>
            <a:ext cx="10753725" cy="3766185"/>
          </a:xfrm>
        </p:spPr>
        <p:txBody>
          <a:bodyPr>
            <a:normAutofit fontScale="85000" lnSpcReduction="20000"/>
          </a:bodyPr>
          <a:lstStyle/>
          <a:p>
            <a:pPr>
              <a:defRPr/>
            </a:pPr>
            <a:r>
              <a:rPr lang="en-US" dirty="0"/>
              <a:t>State</a:t>
            </a:r>
          </a:p>
          <a:p>
            <a:pPr lvl="1">
              <a:defRPr/>
            </a:pPr>
            <a:r>
              <a:rPr lang="en-US" sz="2200" dirty="0"/>
              <a:t>California State Auditor </a:t>
            </a:r>
          </a:p>
          <a:p>
            <a:pPr lvl="1">
              <a:defRPr/>
            </a:pPr>
            <a:r>
              <a:rPr lang="en-US" sz="2200" dirty="0"/>
              <a:t>Board of Equalization</a:t>
            </a:r>
          </a:p>
          <a:p>
            <a:pPr lvl="1">
              <a:defRPr/>
            </a:pPr>
            <a:r>
              <a:rPr lang="en-US" sz="2200" dirty="0"/>
              <a:t>Department of Public Health </a:t>
            </a:r>
          </a:p>
          <a:p>
            <a:pPr lvl="1">
              <a:defRPr/>
            </a:pPr>
            <a:r>
              <a:rPr lang="en-US" sz="2200" dirty="0"/>
              <a:t>State Controller’s Office</a:t>
            </a:r>
          </a:p>
          <a:p>
            <a:pPr lvl="1">
              <a:defRPr/>
            </a:pPr>
            <a:r>
              <a:rPr lang="en-US" sz="2200" dirty="0"/>
              <a:t>Office of Traffic Safety</a:t>
            </a:r>
          </a:p>
          <a:p>
            <a:pPr>
              <a:defRPr/>
            </a:pPr>
            <a:r>
              <a:rPr lang="en-US" dirty="0" smtClean="0"/>
              <a:t>County</a:t>
            </a:r>
            <a:endParaRPr lang="en-US" dirty="0"/>
          </a:p>
          <a:p>
            <a:pPr lvl="1">
              <a:defRPr/>
            </a:pPr>
            <a:r>
              <a:rPr lang="en-US" dirty="0"/>
              <a:t>Health and Human Services Agency</a:t>
            </a:r>
          </a:p>
          <a:p>
            <a:pPr lvl="1">
              <a:defRPr/>
            </a:pPr>
            <a:endParaRPr lang="en-US" dirty="0"/>
          </a:p>
          <a:p>
            <a:pPr>
              <a:defRPr/>
            </a:pPr>
            <a:r>
              <a:rPr lang="en-US" dirty="0"/>
              <a:t>Other Audit Services</a:t>
            </a:r>
          </a:p>
          <a:p>
            <a:pPr lvl="1">
              <a:defRPr/>
            </a:pPr>
            <a:r>
              <a:rPr lang="en-US" sz="2200" dirty="0"/>
              <a:t>PricewaterhouseCoopers – NCAA Compliance review</a:t>
            </a:r>
          </a:p>
          <a:p>
            <a:pPr lvl="1">
              <a:defRPr/>
            </a:pPr>
            <a:r>
              <a:rPr lang="en-US" sz="2200" dirty="0"/>
              <a:t>University of California Office of President - Conducts various audits some of which include, royalty audits, compensation audits, etc.</a:t>
            </a:r>
          </a:p>
          <a:p>
            <a:endParaRPr lang="en-US" dirty="0"/>
          </a:p>
        </p:txBody>
      </p:sp>
      <p:sp>
        <p:nvSpPr>
          <p:cNvPr id="4" name="AutoShape 2" descr="Image result for california state auditor"/>
          <p:cNvSpPr>
            <a:spLocks noChangeAspect="1" noChangeArrowheads="1"/>
          </p:cNvSpPr>
          <p:nvPr/>
        </p:nvSpPr>
        <p:spPr bwMode="auto">
          <a:xfrm>
            <a:off x="6402767" y="3230342"/>
            <a:ext cx="1617780" cy="161778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808030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External Audits </a:t>
            </a:r>
          </a:p>
        </p:txBody>
      </p:sp>
      <p:sp>
        <p:nvSpPr>
          <p:cNvPr id="3" name="Content Placeholder 2"/>
          <p:cNvSpPr>
            <a:spLocks noGrp="1"/>
          </p:cNvSpPr>
          <p:nvPr>
            <p:ph idx="1"/>
          </p:nvPr>
        </p:nvSpPr>
        <p:spPr>
          <a:xfrm>
            <a:off x="676656" y="2011680"/>
            <a:ext cx="3911673" cy="3766185"/>
          </a:xfrm>
        </p:spPr>
        <p:txBody>
          <a:bodyPr/>
          <a:lstStyle/>
          <a:p>
            <a:pPr marL="274320" indent="-274320">
              <a:defRPr/>
            </a:pPr>
            <a:r>
              <a:rPr lang="en-US" dirty="0"/>
              <a:t>Compliance </a:t>
            </a:r>
          </a:p>
          <a:p>
            <a:pPr marL="274320" indent="-274320">
              <a:defRPr/>
            </a:pPr>
            <a:r>
              <a:rPr lang="en-US" dirty="0"/>
              <a:t>Financial </a:t>
            </a:r>
          </a:p>
          <a:p>
            <a:pPr marL="274320" indent="-274320">
              <a:defRPr/>
            </a:pPr>
            <a:r>
              <a:rPr lang="en-US" dirty="0"/>
              <a:t>Operational</a:t>
            </a:r>
          </a:p>
          <a:p>
            <a:pPr marL="274320" indent="-274320">
              <a:defRPr/>
            </a:pPr>
            <a:r>
              <a:rPr lang="en-US" dirty="0"/>
              <a:t>Investigative</a:t>
            </a:r>
          </a:p>
          <a:p>
            <a:pPr marL="274320" indent="-274320">
              <a:defRPr/>
            </a:pPr>
            <a:r>
              <a:rPr lang="en-US" dirty="0"/>
              <a:t>Information systems</a:t>
            </a:r>
          </a:p>
          <a:p>
            <a:pPr marL="274320" indent="-274320">
              <a:defRPr/>
            </a:pPr>
            <a:r>
              <a:rPr lang="en-US" dirty="0"/>
              <a:t>Health care</a:t>
            </a:r>
          </a:p>
          <a:p>
            <a:pPr marL="274320" indent="-274320">
              <a:defRPr/>
            </a:pPr>
            <a:r>
              <a:rPr lang="en-US" dirty="0"/>
              <a:t>Construction</a:t>
            </a:r>
          </a:p>
          <a:p>
            <a:pPr marL="274320" indent="-274320">
              <a:defRPr/>
            </a:pPr>
            <a:endParaRPr lang="en-US" dirty="0"/>
          </a:p>
          <a:p>
            <a:endParaRPr lang="en-US" dirty="0"/>
          </a:p>
        </p:txBody>
      </p:sp>
      <p:sp>
        <p:nvSpPr>
          <p:cNvPr id="4" name="Rectangle 3"/>
          <p:cNvSpPr/>
          <p:nvPr/>
        </p:nvSpPr>
        <p:spPr>
          <a:xfrm>
            <a:off x="5595257" y="2011679"/>
            <a:ext cx="4365171" cy="2328843"/>
          </a:xfrm>
          <a:prstGeom prst="rect">
            <a:avLst/>
          </a:prstGeom>
        </p:spPr>
        <p:txBody>
          <a:bodyPr wrap="square">
            <a:spAutoFit/>
          </a:bodyPr>
          <a:lstStyle/>
          <a:p>
            <a:pPr marL="274320" indent="-274320" defTabSz="914400">
              <a:lnSpc>
                <a:spcPct val="85000"/>
              </a:lnSpc>
              <a:spcBef>
                <a:spcPts val="1300"/>
              </a:spcBef>
              <a:buFont typeface="Arial" pitchFamily="34" charset="0"/>
              <a:buChar char=" "/>
              <a:defRPr/>
            </a:pPr>
            <a:r>
              <a:rPr lang="en-US" sz="2400" dirty="0">
                <a:solidFill>
                  <a:schemeClr val="tx1">
                    <a:lumMod val="85000"/>
                    <a:lumOff val="15000"/>
                  </a:schemeClr>
                </a:solidFill>
              </a:rPr>
              <a:t>Claimed Cost</a:t>
            </a:r>
          </a:p>
          <a:p>
            <a:pPr marL="274320" indent="-274320" defTabSz="914400">
              <a:lnSpc>
                <a:spcPct val="85000"/>
              </a:lnSpc>
              <a:spcBef>
                <a:spcPts val="1300"/>
              </a:spcBef>
              <a:buFont typeface="Arial" pitchFamily="34" charset="0"/>
              <a:buChar char=" "/>
              <a:defRPr/>
            </a:pPr>
            <a:r>
              <a:rPr lang="en-US" sz="2400" dirty="0">
                <a:solidFill>
                  <a:schemeClr val="tx1">
                    <a:lumMod val="85000"/>
                    <a:lumOff val="15000"/>
                  </a:schemeClr>
                </a:solidFill>
              </a:rPr>
              <a:t>Pre-award Audit</a:t>
            </a:r>
          </a:p>
          <a:p>
            <a:pPr marL="274320" indent="-274320" defTabSz="914400">
              <a:lnSpc>
                <a:spcPct val="85000"/>
              </a:lnSpc>
              <a:spcBef>
                <a:spcPts val="1300"/>
              </a:spcBef>
              <a:buFont typeface="Arial" pitchFamily="34" charset="0"/>
              <a:buChar char=" "/>
              <a:defRPr/>
            </a:pPr>
            <a:r>
              <a:rPr lang="en-US" sz="2400" dirty="0">
                <a:solidFill>
                  <a:schemeClr val="tx1">
                    <a:lumMod val="85000"/>
                    <a:lumOff val="15000"/>
                  </a:schemeClr>
                </a:solidFill>
              </a:rPr>
              <a:t>Indirect Cost Audit</a:t>
            </a:r>
          </a:p>
          <a:p>
            <a:pPr marL="274320" indent="-274320" defTabSz="914400">
              <a:lnSpc>
                <a:spcPct val="85000"/>
              </a:lnSpc>
              <a:spcBef>
                <a:spcPts val="1300"/>
              </a:spcBef>
              <a:buFont typeface="Arial" pitchFamily="34" charset="0"/>
              <a:buChar char=" "/>
              <a:defRPr/>
            </a:pPr>
            <a:r>
              <a:rPr lang="en-US" sz="2400" dirty="0">
                <a:solidFill>
                  <a:schemeClr val="tx1">
                    <a:lumMod val="85000"/>
                    <a:lumOff val="15000"/>
                  </a:schemeClr>
                </a:solidFill>
              </a:rPr>
              <a:t>General Control</a:t>
            </a:r>
          </a:p>
          <a:p>
            <a:pPr marL="274320" indent="-274320" defTabSz="914400">
              <a:lnSpc>
                <a:spcPct val="85000"/>
              </a:lnSpc>
              <a:spcBef>
                <a:spcPts val="1300"/>
              </a:spcBef>
              <a:buFont typeface="Arial" pitchFamily="34" charset="0"/>
              <a:buChar char=" "/>
              <a:defRPr/>
            </a:pPr>
            <a:r>
              <a:rPr lang="en-US" sz="2400" dirty="0">
                <a:solidFill>
                  <a:schemeClr val="tx1">
                    <a:lumMod val="85000"/>
                    <a:lumOff val="15000"/>
                  </a:schemeClr>
                </a:solidFill>
              </a:rPr>
              <a:t>Compliance Audit (A-133) </a:t>
            </a:r>
          </a:p>
        </p:txBody>
      </p:sp>
    </p:spTree>
    <p:extLst>
      <p:ext uri="{BB962C8B-B14F-4D97-AF65-F5344CB8AC3E}">
        <p14:creationId xmlns:p14="http://schemas.microsoft.com/office/powerpoint/2010/main" val="380974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Audit </a:t>
            </a:r>
            <a:r>
              <a:rPr lang="en-US" dirty="0" smtClean="0"/>
              <a:t>Metrics</a:t>
            </a:r>
            <a:endParaRPr lang="en-US" dirty="0">
              <a:solidFill>
                <a:srgbClr val="FF0000"/>
              </a:solidFill>
            </a:endParaRPr>
          </a:p>
        </p:txBody>
      </p:sp>
      <p:sp>
        <p:nvSpPr>
          <p:cNvPr id="3" name="Content Placeholder 2"/>
          <p:cNvSpPr>
            <a:spLocks noGrp="1"/>
          </p:cNvSpPr>
          <p:nvPr>
            <p:ph idx="1"/>
          </p:nvPr>
        </p:nvSpPr>
        <p:spPr/>
        <p:txBody>
          <a:bodyPr/>
          <a:lstStyle/>
          <a:p>
            <a:pPr marL="3175" lvl="0" indent="-3175">
              <a:lnSpc>
                <a:spcPct val="100000"/>
              </a:lnSpc>
              <a:spcBef>
                <a:spcPts val="300"/>
              </a:spcBef>
              <a:buClr>
                <a:schemeClr val="tx1"/>
              </a:buClr>
              <a:buNone/>
              <a:defRPr/>
            </a:pPr>
            <a:r>
              <a:rPr lang="en-US" dirty="0">
                <a:solidFill>
                  <a:schemeClr val="tx1">
                    <a:lumMod val="75000"/>
                    <a:lumOff val="25000"/>
                  </a:schemeClr>
                </a:solidFill>
                <a:cs typeface="Times New Roman" pitchFamily="18" charset="0"/>
              </a:rPr>
              <a:t>Much of UCSD’s external audit activity comes from federal, state, and county agencies.  In addition, the National Labs routinely conduct subcontract monitoring reviews, and a variety of other entities conduct reviews of extramural funding awarded to UCSD. </a:t>
            </a:r>
          </a:p>
          <a:p>
            <a:pPr marL="3175" lvl="0" indent="-3175">
              <a:lnSpc>
                <a:spcPct val="100000"/>
              </a:lnSpc>
              <a:spcBef>
                <a:spcPts val="300"/>
              </a:spcBef>
              <a:buClr>
                <a:schemeClr val="tx1"/>
              </a:buClr>
              <a:buNone/>
              <a:defRPr/>
            </a:pPr>
            <a:endParaRPr lang="en-US" dirty="0">
              <a:solidFill>
                <a:schemeClr val="tx1">
                  <a:lumMod val="75000"/>
                  <a:lumOff val="25000"/>
                </a:schemeClr>
              </a:solidFill>
              <a:cs typeface="Times New Roman" pitchFamily="18" charset="0"/>
            </a:endParaRPr>
          </a:p>
          <a:p>
            <a:pPr marL="3175" lvl="0" indent="-3175">
              <a:lnSpc>
                <a:spcPct val="100000"/>
              </a:lnSpc>
              <a:spcBef>
                <a:spcPts val="300"/>
              </a:spcBef>
              <a:buClr>
                <a:schemeClr val="tx1"/>
              </a:buClr>
              <a:buNone/>
              <a:defRPr/>
            </a:pPr>
            <a:endParaRPr lang="en-US" dirty="0">
              <a:solidFill>
                <a:schemeClr val="tx1">
                  <a:lumMod val="75000"/>
                  <a:lumOff val="25000"/>
                </a:schemeClr>
              </a:solidFill>
              <a:cs typeface="Times New Roman" pitchFamily="18" charset="0"/>
            </a:endParaRPr>
          </a:p>
          <a:p>
            <a:pPr marL="3175" lvl="0" indent="-3175">
              <a:lnSpc>
                <a:spcPct val="100000"/>
              </a:lnSpc>
              <a:spcBef>
                <a:spcPts val="300"/>
              </a:spcBef>
              <a:buClr>
                <a:schemeClr val="tx1"/>
              </a:buClr>
              <a:buNone/>
              <a:defRPr/>
            </a:pPr>
            <a:endParaRPr lang="en-US" dirty="0">
              <a:solidFill>
                <a:schemeClr val="tx1">
                  <a:lumMod val="75000"/>
                  <a:lumOff val="25000"/>
                </a:schemeClr>
              </a:solidFill>
              <a:cs typeface="Times New Roman" pitchFamily="18" charset="0"/>
            </a:endParaRPr>
          </a:p>
          <a:p>
            <a:pPr marL="3175" lvl="0" indent="-3175">
              <a:lnSpc>
                <a:spcPct val="100000"/>
              </a:lnSpc>
              <a:spcBef>
                <a:spcPts val="300"/>
              </a:spcBef>
              <a:buClr>
                <a:schemeClr val="tx1"/>
              </a:buClr>
              <a:buNone/>
              <a:defRPr/>
            </a:pPr>
            <a:endParaRPr lang="en-US" dirty="0">
              <a:solidFill>
                <a:schemeClr val="tx1">
                  <a:lumMod val="75000"/>
                  <a:lumOff val="25000"/>
                </a:schemeClr>
              </a:solidFill>
              <a:cs typeface="Times New Roman" pitchFamily="18" charset="0"/>
            </a:endParaRPr>
          </a:p>
          <a:p>
            <a:pPr marL="3175" lvl="0" indent="-3175">
              <a:lnSpc>
                <a:spcPct val="100000"/>
              </a:lnSpc>
              <a:spcBef>
                <a:spcPts val="300"/>
              </a:spcBef>
              <a:buClr>
                <a:schemeClr val="tx1"/>
              </a:buClr>
              <a:buNone/>
              <a:defRPr/>
            </a:pPr>
            <a:endParaRPr lang="en-US" dirty="0">
              <a:solidFill>
                <a:schemeClr val="tx1">
                  <a:lumMod val="75000"/>
                  <a:lumOff val="25000"/>
                </a:schemeClr>
              </a:solidFill>
              <a:cs typeface="Times New Roman" pitchFamily="18" charset="0"/>
            </a:endParaRPr>
          </a:p>
          <a:p>
            <a:pPr marL="3175" lvl="0" indent="-3175">
              <a:lnSpc>
                <a:spcPct val="100000"/>
              </a:lnSpc>
              <a:spcBef>
                <a:spcPts val="300"/>
              </a:spcBef>
              <a:buClr>
                <a:schemeClr val="tx1"/>
              </a:buClr>
              <a:buNone/>
              <a:defRPr/>
            </a:pPr>
            <a:endParaRPr lang="en-US" dirty="0">
              <a:solidFill>
                <a:schemeClr val="tx1">
                  <a:lumMod val="75000"/>
                  <a:lumOff val="25000"/>
                </a:schemeClr>
              </a:solidFill>
              <a:cs typeface="Times New Roman" pitchFamily="18" charset="0"/>
            </a:endParaRPr>
          </a:p>
          <a:p>
            <a:pPr marL="3175" lvl="0" indent="-3175">
              <a:lnSpc>
                <a:spcPct val="100000"/>
              </a:lnSpc>
              <a:spcBef>
                <a:spcPts val="300"/>
              </a:spcBef>
              <a:buClr>
                <a:schemeClr val="tx1"/>
              </a:buClr>
              <a:buNone/>
              <a:defRPr/>
            </a:pPr>
            <a:endParaRPr lang="en-US" dirty="0">
              <a:solidFill>
                <a:schemeClr val="tx1">
                  <a:lumMod val="75000"/>
                  <a:lumOff val="25000"/>
                </a:schemeClr>
              </a:solidFill>
              <a:cs typeface="Times New Roman" pitchFamily="18" charset="0"/>
            </a:endParaRPr>
          </a:p>
          <a:p>
            <a:pPr marL="3175" lvl="0" indent="-3175">
              <a:lnSpc>
                <a:spcPct val="100000"/>
              </a:lnSpc>
              <a:spcBef>
                <a:spcPts val="300"/>
              </a:spcBef>
              <a:buClr>
                <a:schemeClr val="tx1"/>
              </a:buClr>
              <a:buNone/>
              <a:defRPr/>
            </a:pPr>
            <a:endParaRPr lang="en-US" dirty="0" smtClean="0">
              <a:solidFill>
                <a:schemeClr val="tx1">
                  <a:lumMod val="75000"/>
                  <a:lumOff val="25000"/>
                </a:schemeClr>
              </a:solidFill>
              <a:cs typeface="Times New Roman" pitchFamily="18" charset="0"/>
            </a:endParaRPr>
          </a:p>
          <a:p>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307127594"/>
              </p:ext>
            </p:extLst>
          </p:nvPr>
        </p:nvGraphicFramePr>
        <p:xfrm>
          <a:off x="1166191" y="3528391"/>
          <a:ext cx="7447721" cy="30446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24613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Audit Process</a:t>
            </a:r>
          </a:p>
        </p:txBody>
      </p:sp>
      <p:sp>
        <p:nvSpPr>
          <p:cNvPr id="4" name="Content Placeholder 3"/>
          <p:cNvSpPr>
            <a:spLocks noGrp="1"/>
          </p:cNvSpPr>
          <p:nvPr>
            <p:ph idx="1"/>
          </p:nvPr>
        </p:nvSpPr>
        <p:spPr>
          <a:xfrm>
            <a:off x="676656" y="1668781"/>
            <a:ext cx="10753725" cy="3766185"/>
          </a:xfrm>
          <a:prstGeom prst="rect">
            <a:avLst/>
          </a:prstGeom>
        </p:spPr>
        <p:txBody>
          <a:bodyPr wrap="square">
            <a:spAutoFit/>
          </a:bodyPr>
          <a:lstStyle/>
          <a:p>
            <a:pPr marL="117475" indent="-7938">
              <a:buNone/>
            </a:pPr>
            <a:r>
              <a:rPr lang="en-US" sz="2000" dirty="0" smtClean="0">
                <a:latin typeface="Arial" pitchFamily="34" charset="0"/>
                <a:cs typeface="Arial" pitchFamily="34" charset="0"/>
              </a:rPr>
              <a:t>While each agency’s audit process is specific to its own environment, most audit processes are similar to those listed in the following steps </a:t>
            </a:r>
            <a:r>
              <a:rPr lang="en-US" sz="2000" baseline="30000" dirty="0" smtClean="0">
                <a:latin typeface="Arial" pitchFamily="34" charset="0"/>
                <a:cs typeface="Arial" pitchFamily="34" charset="0"/>
              </a:rPr>
              <a:t>(1)</a:t>
            </a:r>
          </a:p>
        </p:txBody>
      </p:sp>
      <p:graphicFrame>
        <p:nvGraphicFramePr>
          <p:cNvPr id="6" name="Diagram 5"/>
          <p:cNvGraphicFramePr/>
          <p:nvPr>
            <p:extLst>
              <p:ext uri="{D42A27DB-BD31-4B8C-83A1-F6EECF244321}">
                <p14:modId xmlns:p14="http://schemas.microsoft.com/office/powerpoint/2010/main" val="3135538574"/>
              </p:ext>
            </p:extLst>
          </p:nvPr>
        </p:nvGraphicFramePr>
        <p:xfrm>
          <a:off x="1276349" y="2337073"/>
          <a:ext cx="7720694" cy="3987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304800" y="6324600"/>
            <a:ext cx="7772400" cy="369332"/>
          </a:xfrm>
          <a:prstGeom prst="rect">
            <a:avLst/>
          </a:prstGeom>
          <a:noFill/>
        </p:spPr>
        <p:txBody>
          <a:bodyPr wrap="square" rtlCol="0">
            <a:spAutoFit/>
          </a:bodyPr>
          <a:lstStyle/>
          <a:p>
            <a:r>
              <a:rPr lang="en-US" dirty="0" smtClean="0">
                <a:solidFill>
                  <a:srgbClr val="FF0000"/>
                </a:solidFill>
              </a:rPr>
              <a:t>1)  Note:  This process does not apply to external investigations.  </a:t>
            </a:r>
            <a:endParaRPr lang="en-US" dirty="0">
              <a:solidFill>
                <a:srgbClr val="FF0000"/>
              </a:solidFill>
            </a:endParaRPr>
          </a:p>
        </p:txBody>
      </p:sp>
    </p:spTree>
    <p:extLst>
      <p:ext uri="{BB962C8B-B14F-4D97-AF65-F5344CB8AC3E}">
        <p14:creationId xmlns:p14="http://schemas.microsoft.com/office/powerpoint/2010/main" val="3707231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External Audit Process</a:t>
            </a:r>
          </a:p>
        </p:txBody>
      </p:sp>
      <p:sp>
        <p:nvSpPr>
          <p:cNvPr id="3" name="Content Placeholder 2"/>
          <p:cNvSpPr>
            <a:spLocks noGrp="1"/>
          </p:cNvSpPr>
          <p:nvPr>
            <p:ph idx="1"/>
          </p:nvPr>
        </p:nvSpPr>
        <p:spPr/>
        <p:txBody>
          <a:bodyPr/>
          <a:lstStyle/>
          <a:p>
            <a:pPr>
              <a:defRPr/>
            </a:pPr>
            <a:r>
              <a:rPr lang="en-US" b="1" u="sng" dirty="0"/>
              <a:t>Field Work is performed to</a:t>
            </a:r>
            <a:r>
              <a:rPr lang="en-US" b="1" u="sng" dirty="0" smtClean="0"/>
              <a:t>:</a:t>
            </a:r>
          </a:p>
          <a:p>
            <a:pPr>
              <a:defRPr/>
            </a:pPr>
            <a:endParaRPr lang="en-US" b="1" u="sng" dirty="0"/>
          </a:p>
          <a:p>
            <a:pPr lvl="1">
              <a:buFont typeface="Arial" panose="020B0604020202020204" pitchFamily="34" charset="0"/>
              <a:buChar char="•"/>
              <a:defRPr/>
            </a:pPr>
            <a:r>
              <a:rPr lang="en-US" sz="2000" dirty="0"/>
              <a:t>Collect detail information based upon audit scope</a:t>
            </a:r>
          </a:p>
          <a:p>
            <a:pPr lvl="1">
              <a:buFont typeface="Arial" panose="020B0604020202020204" pitchFamily="34" charset="0"/>
              <a:buChar char="•"/>
              <a:defRPr/>
            </a:pPr>
            <a:r>
              <a:rPr lang="en-US" sz="2000" dirty="0"/>
              <a:t>Record findings in audit </a:t>
            </a:r>
            <a:r>
              <a:rPr lang="en-US" sz="2000" dirty="0" err="1"/>
              <a:t>workpapers</a:t>
            </a:r>
            <a:endParaRPr lang="en-US" sz="2000" dirty="0"/>
          </a:p>
          <a:p>
            <a:pPr lvl="1">
              <a:buFont typeface="Arial" panose="020B0604020202020204" pitchFamily="34" charset="0"/>
              <a:buChar char="•"/>
              <a:defRPr/>
            </a:pPr>
            <a:r>
              <a:rPr lang="en-US" sz="2000" dirty="0"/>
              <a:t>Interview UCSD personnel as appropriate</a:t>
            </a:r>
          </a:p>
          <a:p>
            <a:pPr lvl="1">
              <a:buFont typeface="Arial" panose="020B0604020202020204" pitchFamily="34" charset="0"/>
              <a:buChar char="•"/>
              <a:defRPr/>
            </a:pPr>
            <a:r>
              <a:rPr lang="en-US" sz="2000" dirty="0"/>
              <a:t>Review departmental files and support documents</a:t>
            </a:r>
          </a:p>
          <a:p>
            <a:pPr lvl="1">
              <a:buFont typeface="Arial" panose="020B0604020202020204" pitchFamily="34" charset="0"/>
              <a:buChar char="•"/>
              <a:defRPr/>
            </a:pPr>
            <a:r>
              <a:rPr lang="en-US" sz="2000" dirty="0"/>
              <a:t>Review of applicable policies and procedures &amp; </a:t>
            </a:r>
            <a:r>
              <a:rPr lang="en-US" sz="2000" dirty="0" smtClean="0"/>
              <a:t>regulatory requirements</a:t>
            </a:r>
            <a:endParaRPr lang="en-US" sz="2000" dirty="0"/>
          </a:p>
          <a:p>
            <a:pPr lvl="1">
              <a:buFont typeface="Arial" panose="020B0604020202020204" pitchFamily="34" charset="0"/>
              <a:buChar char="•"/>
              <a:defRPr/>
            </a:pPr>
            <a:r>
              <a:rPr lang="en-US" sz="2000" dirty="0"/>
              <a:t>Conduct sample selection and testing of transactions</a:t>
            </a:r>
          </a:p>
          <a:p>
            <a:endParaRPr lang="en-US" dirty="0"/>
          </a:p>
        </p:txBody>
      </p:sp>
    </p:spTree>
    <p:extLst>
      <p:ext uri="{BB962C8B-B14F-4D97-AF65-F5344CB8AC3E}">
        <p14:creationId xmlns:p14="http://schemas.microsoft.com/office/powerpoint/2010/main" val="20782613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External Audit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Interim Findings or Draft Report published by an external entity is based on field work conducted, and usually contains the following:</a:t>
            </a:r>
          </a:p>
          <a:p>
            <a:pPr marL="274320" lvl="3" indent="0">
              <a:buNone/>
            </a:pPr>
            <a:r>
              <a:rPr lang="en-US" sz="1400" dirty="0"/>
              <a:t>An evaluation of the effectiveness and appropriateness of UCSD  control systems if an external review and departmental control processes if an internal review</a:t>
            </a:r>
          </a:p>
          <a:p>
            <a:pPr marL="274320" lvl="3" indent="0">
              <a:buNone/>
            </a:pPr>
            <a:r>
              <a:rPr lang="en-US" sz="1400" dirty="0"/>
              <a:t>Compliance with established policies and procedures and / or applicable regulatory requirements</a:t>
            </a:r>
          </a:p>
          <a:p>
            <a:pPr>
              <a:buFont typeface="Arial" panose="020B0604020202020204" pitchFamily="34" charset="0"/>
              <a:buChar char="•"/>
            </a:pPr>
            <a:r>
              <a:rPr lang="en-US" dirty="0"/>
              <a:t>In some cases, an Exit Conference is held to discuss the audit findings with management. </a:t>
            </a:r>
          </a:p>
          <a:p>
            <a:pPr>
              <a:buFont typeface="Arial" panose="020B0604020202020204" pitchFamily="34" charset="0"/>
              <a:buChar char="•"/>
            </a:pPr>
            <a:r>
              <a:rPr lang="en-US" dirty="0"/>
              <a:t>AMAS coordinates the University’s official response to the audit. </a:t>
            </a:r>
          </a:p>
          <a:p>
            <a:pPr>
              <a:buFont typeface="Arial" panose="020B0604020202020204" pitchFamily="34" charset="0"/>
              <a:buChar char="•"/>
            </a:pPr>
            <a:r>
              <a:rPr lang="en-US" dirty="0"/>
              <a:t>Final Reports are then issued by the auditing agencies. </a:t>
            </a:r>
          </a:p>
          <a:p>
            <a:endParaRPr lang="en-US" dirty="0"/>
          </a:p>
          <a:p>
            <a:endParaRPr lang="en-US" dirty="0"/>
          </a:p>
        </p:txBody>
      </p:sp>
    </p:spTree>
    <p:extLst>
      <p:ext uri="{BB962C8B-B14F-4D97-AF65-F5344CB8AC3E}">
        <p14:creationId xmlns:p14="http://schemas.microsoft.com/office/powerpoint/2010/main" val="3731123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368909"/>
            <a:ext cx="10772775" cy="1658198"/>
          </a:xfrm>
        </p:spPr>
        <p:txBody>
          <a:bodyPr/>
          <a:lstStyle/>
          <a:p>
            <a:r>
              <a:rPr lang="en-US" dirty="0"/>
              <a:t>Common Documentation Requests</a:t>
            </a:r>
          </a:p>
        </p:txBody>
      </p:sp>
      <p:sp>
        <p:nvSpPr>
          <p:cNvPr id="3" name="Content Placeholder 2"/>
          <p:cNvSpPr>
            <a:spLocks noGrp="1"/>
          </p:cNvSpPr>
          <p:nvPr>
            <p:ph idx="1"/>
          </p:nvPr>
        </p:nvSpPr>
        <p:spPr>
          <a:xfrm>
            <a:off x="676656" y="1505492"/>
            <a:ext cx="10753725" cy="3766185"/>
          </a:xfrm>
        </p:spPr>
        <p:txBody>
          <a:bodyPr/>
          <a:lstStyle/>
          <a:p>
            <a:r>
              <a:rPr lang="en-US" dirty="0">
                <a:solidFill>
                  <a:schemeClr val="tx1">
                    <a:lumMod val="75000"/>
                    <a:lumOff val="25000"/>
                  </a:schemeClr>
                </a:solidFill>
              </a:rPr>
              <a:t>Award documents (e.g. grant application, proposed budget, notice of award, approved budget, modifications and amendments, listed key personnel, scope of work, progress reports, etc.) </a:t>
            </a:r>
          </a:p>
          <a:p>
            <a:endParaRPr lang="en-US" dirty="0"/>
          </a:p>
        </p:txBody>
      </p:sp>
      <p:sp>
        <p:nvSpPr>
          <p:cNvPr id="5" name="Text Placeholder 4"/>
          <p:cNvSpPr txBox="1">
            <a:spLocks/>
          </p:cNvSpPr>
          <p:nvPr/>
        </p:nvSpPr>
        <p:spPr>
          <a:xfrm>
            <a:off x="457200" y="2225615"/>
            <a:ext cx="4040188" cy="561147"/>
          </a:xfrm>
          <a:prstGeom prst="rect">
            <a:avLst/>
          </a:prstGeom>
        </p:spPr>
        <p:txBody>
          <a:bodyPr vert="horz" lIns="91440" tIns="45720" rIns="91440" bIns="45720" rtlCol="0" anchor="b">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r>
              <a:rPr lang="en-US" sz="2000" u="sng" smtClean="0"/>
              <a:t>Non-Payroll Expense Documents</a:t>
            </a:r>
            <a:endParaRPr lang="en-US" sz="2000" u="sng" dirty="0"/>
          </a:p>
        </p:txBody>
      </p:sp>
      <p:sp>
        <p:nvSpPr>
          <p:cNvPr id="6" name="Content Placeholder 5"/>
          <p:cNvSpPr txBox="1">
            <a:spLocks/>
          </p:cNvSpPr>
          <p:nvPr/>
        </p:nvSpPr>
        <p:spPr>
          <a:xfrm>
            <a:off x="4497387" y="2786763"/>
            <a:ext cx="4344687" cy="3635514"/>
          </a:xfrm>
          <a:prstGeom prst="rect">
            <a:avLst/>
          </a:prstGeom>
        </p:spPr>
        <p:txBody>
          <a:bodyPr>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454025" indent="-273050"/>
            <a:r>
              <a:rPr lang="en-US" sz="1700" dirty="0" smtClean="0"/>
              <a:t>Distribution of Payroll Expense (DOPEs)</a:t>
            </a:r>
          </a:p>
          <a:p>
            <a:pPr marL="454025" indent="-273050"/>
            <a:r>
              <a:rPr lang="en-US" sz="1700" dirty="0" smtClean="0"/>
              <a:t>Approved payroll time records (timesheets) </a:t>
            </a:r>
          </a:p>
          <a:p>
            <a:pPr marL="454025" indent="-273050"/>
            <a:r>
              <a:rPr lang="en-US" sz="1700" dirty="0" smtClean="0"/>
              <a:t>Leave activity summary reports (LASRs)</a:t>
            </a:r>
          </a:p>
          <a:p>
            <a:pPr marL="454025" indent="-273050"/>
            <a:r>
              <a:rPr lang="en-US" sz="1700" dirty="0" smtClean="0"/>
              <a:t>Certified effort reports </a:t>
            </a:r>
          </a:p>
          <a:p>
            <a:pPr marL="454025" indent="-273050"/>
            <a:r>
              <a:rPr lang="en-US" sz="1700" dirty="0" smtClean="0"/>
              <a:t>Proof of background checks</a:t>
            </a:r>
          </a:p>
          <a:p>
            <a:pPr marL="454025" indent="-273050"/>
            <a:r>
              <a:rPr lang="en-US" sz="1700" dirty="0" smtClean="0"/>
              <a:t>Direct deposit authorizations</a:t>
            </a:r>
          </a:p>
          <a:p>
            <a:pPr marL="454025" indent="-273050"/>
            <a:r>
              <a:rPr lang="en-US" sz="1700" dirty="0" smtClean="0"/>
              <a:t>I9s</a:t>
            </a:r>
          </a:p>
          <a:p>
            <a:pPr marL="454025" indent="-273050"/>
            <a:r>
              <a:rPr lang="en-US" sz="1700" dirty="0" smtClean="0"/>
              <a:t>Employee job descriptions (signed)</a:t>
            </a:r>
          </a:p>
          <a:p>
            <a:pPr marL="454025" indent="-273050"/>
            <a:r>
              <a:rPr lang="en-US" sz="1700" dirty="0" smtClean="0"/>
              <a:t>Performance evaluations (redacted)</a:t>
            </a:r>
          </a:p>
          <a:p>
            <a:pPr marL="454025" indent="-273050"/>
            <a:endParaRPr lang="en-US" sz="1700" dirty="0" smtClean="0"/>
          </a:p>
        </p:txBody>
      </p:sp>
      <p:sp>
        <p:nvSpPr>
          <p:cNvPr id="7" name="Text Placeholder 6"/>
          <p:cNvSpPr txBox="1">
            <a:spLocks/>
          </p:cNvSpPr>
          <p:nvPr/>
        </p:nvSpPr>
        <p:spPr>
          <a:xfrm>
            <a:off x="4645025" y="2225615"/>
            <a:ext cx="4041775" cy="561147"/>
          </a:xfrm>
          <a:prstGeom prst="rect">
            <a:avLst/>
          </a:prstGeom>
        </p:spPr>
        <p:txBody>
          <a:bodyPr anchor="b">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r>
              <a:rPr lang="en-US" sz="2000" u="sng" smtClean="0"/>
              <a:t>Payroll Expense Documents</a:t>
            </a:r>
            <a:endParaRPr lang="en-US" sz="2000" u="sng" dirty="0"/>
          </a:p>
        </p:txBody>
      </p:sp>
      <p:sp>
        <p:nvSpPr>
          <p:cNvPr id="8" name="Content Placeholder 7"/>
          <p:cNvSpPr txBox="1">
            <a:spLocks/>
          </p:cNvSpPr>
          <p:nvPr/>
        </p:nvSpPr>
        <p:spPr>
          <a:xfrm>
            <a:off x="301925" y="2786762"/>
            <a:ext cx="4041775" cy="3635513"/>
          </a:xfrm>
          <a:prstGeom prst="rect">
            <a:avLst/>
          </a:prstGeom>
        </p:spPr>
        <p:txBody>
          <a:bodyPr>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457200" indent="-344488"/>
            <a:r>
              <a:rPr lang="en-US" sz="1700" smtClean="0"/>
              <a:t>Ledgers</a:t>
            </a:r>
          </a:p>
          <a:p>
            <a:pPr marL="457200" indent="-344488"/>
            <a:r>
              <a:rPr lang="en-US" sz="1700" smtClean="0"/>
              <a:t>Purchase orders/Vendor invoices</a:t>
            </a:r>
          </a:p>
          <a:p>
            <a:pPr marL="457200" indent="-344488"/>
            <a:r>
              <a:rPr lang="en-US" sz="1700" smtClean="0"/>
              <a:t>Journal vouchers</a:t>
            </a:r>
          </a:p>
          <a:p>
            <a:pPr marL="457200" indent="-344488"/>
            <a:r>
              <a:rPr lang="en-US" sz="1700" smtClean="0"/>
              <a:t>Approved recharge rates/agreements</a:t>
            </a:r>
          </a:p>
          <a:p>
            <a:pPr marL="457200" indent="-344488"/>
            <a:r>
              <a:rPr lang="en-US" sz="1700" smtClean="0"/>
              <a:t>Delivery receipts (packing slips)</a:t>
            </a:r>
          </a:p>
          <a:p>
            <a:pPr marL="457200" indent="-344488"/>
            <a:r>
              <a:rPr lang="en-US" sz="1700" smtClean="0"/>
              <a:t>Travel reports &amp; supporting documentation</a:t>
            </a:r>
          </a:p>
          <a:p>
            <a:pPr marL="457200" indent="-344488"/>
            <a:r>
              <a:rPr lang="en-US" sz="1700" smtClean="0"/>
              <a:t>Temporary employment agreements, description of duties, and approved timesheets</a:t>
            </a:r>
          </a:p>
          <a:p>
            <a:pPr marL="457200" indent="-344488"/>
            <a:r>
              <a:rPr lang="en-US" sz="1700" smtClean="0"/>
              <a:t>Rental Agreement (if off campus)</a:t>
            </a:r>
            <a:endParaRPr lang="en-US" sz="1700" dirty="0" smtClean="0"/>
          </a:p>
        </p:txBody>
      </p:sp>
    </p:spTree>
    <p:extLst>
      <p:ext uri="{BB962C8B-B14F-4D97-AF65-F5344CB8AC3E}">
        <p14:creationId xmlns:p14="http://schemas.microsoft.com/office/powerpoint/2010/main" val="29923589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DHHS Audit of Administrative &amp; Clerical Costs</a:t>
            </a:r>
          </a:p>
        </p:txBody>
      </p:sp>
      <p:sp>
        <p:nvSpPr>
          <p:cNvPr id="3" name="Content Placeholder 2"/>
          <p:cNvSpPr>
            <a:spLocks noGrp="1"/>
          </p:cNvSpPr>
          <p:nvPr>
            <p:ph idx="1"/>
          </p:nvPr>
        </p:nvSpPr>
        <p:spPr/>
        <p:txBody>
          <a:bodyPr>
            <a:normAutofit fontScale="85000" lnSpcReduction="20000"/>
          </a:bodyPr>
          <a:lstStyle/>
          <a:p>
            <a:pPr marL="274320" indent="-274320"/>
            <a:r>
              <a:rPr lang="en-US" dirty="0"/>
              <a:t>Audit conducted by the Department of Health &amp; Human Services (DHHS) Office of Inspector General (OIG). </a:t>
            </a:r>
          </a:p>
          <a:p>
            <a:pPr marL="274320" indent="-274320"/>
            <a:endParaRPr lang="en-US" sz="1300" dirty="0"/>
          </a:p>
          <a:p>
            <a:pPr marL="274320" indent="-274320"/>
            <a:r>
              <a:rPr lang="en-US" dirty="0"/>
              <a:t>OMB A-21:  The salaries of administrative and clerical staff should normally be treated as F&amp;A costs. Direct charging of these costs may be appropriate where a major project or activity explicitly budgets for administrative or clerical services and individuals involved can be specifically identified with the project or activity. </a:t>
            </a:r>
          </a:p>
          <a:p>
            <a:pPr marL="274320" indent="-274320"/>
            <a:endParaRPr lang="en-US" sz="1300" dirty="0"/>
          </a:p>
          <a:p>
            <a:pPr marL="274320" indent="-274320"/>
            <a:r>
              <a:rPr lang="en-US" dirty="0"/>
              <a:t>"Major project“ – A project that requires an extensive amount of administrative or clerical support, which is significantly greater than the routine level of such services provided by academic departments.</a:t>
            </a:r>
          </a:p>
          <a:p>
            <a:pPr marL="274320" indent="-274320"/>
            <a:endParaRPr lang="en-US" sz="1400" dirty="0"/>
          </a:p>
          <a:p>
            <a:pPr marL="274320" indent="-274320"/>
            <a:r>
              <a:rPr lang="en-US" dirty="0"/>
              <a:t>Unlike Circumstances – Conditions where you would charge directly due to the unique nature of required item, or how it will be used. </a:t>
            </a:r>
          </a:p>
          <a:p>
            <a:endParaRPr lang="en-US" dirty="0"/>
          </a:p>
        </p:txBody>
      </p:sp>
    </p:spTree>
    <p:extLst>
      <p:ext uri="{BB962C8B-B14F-4D97-AF65-F5344CB8AC3E}">
        <p14:creationId xmlns:p14="http://schemas.microsoft.com/office/powerpoint/2010/main" val="4282702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pPr>
              <a:spcAft>
                <a:spcPts val="1200"/>
              </a:spcAft>
              <a:buFont typeface="Arial" panose="020B0604020202020204" pitchFamily="34" charset="0"/>
              <a:buChar char="•"/>
            </a:pPr>
            <a:r>
              <a:rPr lang="en-US" sz="4800" dirty="0" smtClean="0"/>
              <a:t>AMAS Overview</a:t>
            </a:r>
          </a:p>
          <a:p>
            <a:pPr>
              <a:spcAft>
                <a:spcPts val="1200"/>
              </a:spcAft>
              <a:buFont typeface="Arial" panose="020B0604020202020204" pitchFamily="34" charset="0"/>
              <a:buChar char="•"/>
            </a:pPr>
            <a:r>
              <a:rPr lang="en-US" sz="4800" dirty="0" smtClean="0"/>
              <a:t>Internal Audits</a:t>
            </a:r>
            <a:endParaRPr lang="en-US" sz="4800" dirty="0"/>
          </a:p>
          <a:p>
            <a:pPr>
              <a:spcAft>
                <a:spcPts val="1200"/>
              </a:spcAft>
              <a:buFont typeface="Arial" panose="020B0604020202020204" pitchFamily="34" charset="0"/>
              <a:buChar char="•"/>
            </a:pPr>
            <a:r>
              <a:rPr lang="en-US" sz="4800" dirty="0" smtClean="0"/>
              <a:t>External Audits and Investigations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919745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a:t>
            </a:r>
            <a:r>
              <a:rPr lang="en-US" dirty="0"/>
              <a:t>of Administrative &amp; Clerical </a:t>
            </a:r>
            <a:r>
              <a:rPr lang="en-US" dirty="0" smtClean="0"/>
              <a:t>Costs (Cont.)</a:t>
            </a:r>
            <a:endParaRPr lang="en-US" dirty="0"/>
          </a:p>
        </p:txBody>
      </p:sp>
      <p:sp>
        <p:nvSpPr>
          <p:cNvPr id="3" name="Content Placeholder 2"/>
          <p:cNvSpPr>
            <a:spLocks noGrp="1"/>
          </p:cNvSpPr>
          <p:nvPr>
            <p:ph idx="1"/>
          </p:nvPr>
        </p:nvSpPr>
        <p:spPr/>
        <p:txBody>
          <a:bodyPr>
            <a:normAutofit fontScale="92500" lnSpcReduction="10000"/>
          </a:bodyPr>
          <a:lstStyle/>
          <a:p>
            <a:pPr marL="274320" indent="-274320">
              <a:spcAft>
                <a:spcPts val="600"/>
              </a:spcAft>
            </a:pPr>
            <a:r>
              <a:rPr lang="en-US" dirty="0"/>
              <a:t>DHHS-OIG </a:t>
            </a:r>
            <a:r>
              <a:rPr lang="en-US" dirty="0" smtClean="0"/>
              <a:t>reviewed </a:t>
            </a:r>
            <a:r>
              <a:rPr lang="en-US" dirty="0"/>
              <a:t>a sample of 200 payroll expenses and 142 non-payroll expenses.</a:t>
            </a:r>
          </a:p>
          <a:p>
            <a:pPr marL="274320" indent="-274320">
              <a:spcAft>
                <a:spcPts val="600"/>
              </a:spcAft>
            </a:pPr>
            <a:r>
              <a:rPr lang="en-US" dirty="0"/>
              <a:t>Scope: expenses charged to DHHS awards during the period of October 1, 2008, through September 30, 2010. </a:t>
            </a:r>
          </a:p>
          <a:p>
            <a:pPr marL="274320" indent="-274320">
              <a:spcAft>
                <a:spcPts val="600"/>
              </a:spcAft>
            </a:pPr>
            <a:r>
              <a:rPr lang="en-US" dirty="0"/>
              <a:t>Review is focused on title codes and account codes commonly used for administrative and clerical costs. </a:t>
            </a:r>
          </a:p>
          <a:p>
            <a:pPr marL="274320" indent="-274320">
              <a:spcAft>
                <a:spcPts val="600"/>
              </a:spcAft>
            </a:pPr>
            <a:r>
              <a:rPr lang="en-US" dirty="0"/>
              <a:t>Significant audit findings may impact UCSD’s philosophy on direct charging to federal awards. </a:t>
            </a:r>
          </a:p>
          <a:p>
            <a:pPr marL="274320" indent="-274320">
              <a:spcAft>
                <a:spcPts val="600"/>
              </a:spcAft>
            </a:pPr>
            <a:r>
              <a:rPr lang="en-US" dirty="0"/>
              <a:t>Outcome of Payroll review – 5 of 200 items disallowed, for a total of $3765. </a:t>
            </a:r>
          </a:p>
          <a:p>
            <a:pPr marL="274320" indent="-274320">
              <a:spcAft>
                <a:spcPts val="600"/>
              </a:spcAft>
            </a:pPr>
            <a:r>
              <a:rPr lang="en-US" dirty="0"/>
              <a:t>Outcome of Non-Payroll review – total costs of $202,949 were disallowed.</a:t>
            </a:r>
          </a:p>
          <a:p>
            <a:endParaRPr lang="en-US" dirty="0"/>
          </a:p>
        </p:txBody>
      </p:sp>
    </p:spTree>
    <p:extLst>
      <p:ext uri="{BB962C8B-B14F-4D97-AF65-F5344CB8AC3E}">
        <p14:creationId xmlns:p14="http://schemas.microsoft.com/office/powerpoint/2010/main" val="2795752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539289"/>
            <a:ext cx="10772775" cy="1658198"/>
          </a:xfrm>
        </p:spPr>
        <p:txBody>
          <a:bodyPr/>
          <a:lstStyle/>
          <a:p>
            <a:r>
              <a:rPr lang="en-US" dirty="0" smtClean="0"/>
              <a:t>Current NSF-OIG Audit</a:t>
            </a:r>
            <a:endParaRPr lang="en-US" dirty="0"/>
          </a:p>
        </p:txBody>
      </p:sp>
      <p:sp>
        <p:nvSpPr>
          <p:cNvPr id="3" name="Content Placeholder 2"/>
          <p:cNvSpPr>
            <a:spLocks noGrp="1"/>
          </p:cNvSpPr>
          <p:nvPr>
            <p:ph idx="1"/>
          </p:nvPr>
        </p:nvSpPr>
        <p:spPr/>
        <p:txBody>
          <a:bodyPr>
            <a:normAutofit lnSpcReduction="10000"/>
          </a:bodyPr>
          <a:lstStyle/>
          <a:p>
            <a:r>
              <a:rPr lang="en-US" dirty="0" smtClean="0"/>
              <a:t>Scope: Expenditures charged to NSF awards between April 1, 2012 and March 31, 2015.</a:t>
            </a:r>
          </a:p>
          <a:p>
            <a:r>
              <a:rPr lang="en-US" dirty="0" smtClean="0"/>
              <a:t>Separate audit for SIO and General Campus/HS</a:t>
            </a:r>
          </a:p>
          <a:p>
            <a:r>
              <a:rPr lang="en-US" dirty="0" smtClean="0"/>
              <a:t>SIO Sample – 191 non-payroll expenses; 45 payroll expenses; 22 accounts payable transactions</a:t>
            </a:r>
          </a:p>
          <a:p>
            <a:r>
              <a:rPr lang="en-US" dirty="0" smtClean="0"/>
              <a:t>Campus sample – 195 non-payroll; 36 payroll transactions; 23 accounts payable transactions</a:t>
            </a:r>
          </a:p>
          <a:p>
            <a:r>
              <a:rPr lang="en-US" dirty="0" smtClean="0"/>
              <a:t>As of today, the auditors have completed transaction testing and draft reports are expected soon. The auditors appear to have focused on expenses charged near the end of an award period.   </a:t>
            </a:r>
            <a:endParaRPr lang="en-US" dirty="0"/>
          </a:p>
        </p:txBody>
      </p:sp>
    </p:spTree>
    <p:extLst>
      <p:ext uri="{BB962C8B-B14F-4D97-AF65-F5344CB8AC3E}">
        <p14:creationId xmlns:p14="http://schemas.microsoft.com/office/powerpoint/2010/main" val="1864905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NSF Audit Results – Other UC Campuses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59350471"/>
              </p:ext>
            </p:extLst>
          </p:nvPr>
        </p:nvGraphicFramePr>
        <p:xfrm>
          <a:off x="689810" y="2011361"/>
          <a:ext cx="10740189" cy="3138078"/>
        </p:xfrm>
        <a:graphic>
          <a:graphicData uri="http://schemas.openxmlformats.org/drawingml/2006/table">
            <a:tbl>
              <a:tblPr firstRow="1" bandRow="1">
                <a:tableStyleId>{5C22544A-7EE6-4342-B048-85BDC9FD1C3A}</a:tableStyleId>
              </a:tblPr>
              <a:tblGrid>
                <a:gridCol w="1294265">
                  <a:extLst>
                    <a:ext uri="{9D8B030D-6E8A-4147-A177-3AD203B41FA5}">
                      <a16:colId xmlns:a16="http://schemas.microsoft.com/office/drawing/2014/main" val="3653373124"/>
                    </a:ext>
                  </a:extLst>
                </a:gridCol>
                <a:gridCol w="1647646">
                  <a:extLst>
                    <a:ext uri="{9D8B030D-6E8A-4147-A177-3AD203B41FA5}">
                      <a16:colId xmlns:a16="http://schemas.microsoft.com/office/drawing/2014/main" val="1772557534"/>
                    </a:ext>
                  </a:extLst>
                </a:gridCol>
                <a:gridCol w="1535502">
                  <a:extLst>
                    <a:ext uri="{9D8B030D-6E8A-4147-A177-3AD203B41FA5}">
                      <a16:colId xmlns:a16="http://schemas.microsoft.com/office/drawing/2014/main" val="106747033"/>
                    </a:ext>
                  </a:extLst>
                </a:gridCol>
                <a:gridCol w="1531188">
                  <a:extLst>
                    <a:ext uri="{9D8B030D-6E8A-4147-A177-3AD203B41FA5}">
                      <a16:colId xmlns:a16="http://schemas.microsoft.com/office/drawing/2014/main" val="3835944598"/>
                    </a:ext>
                  </a:extLst>
                </a:gridCol>
                <a:gridCol w="1577196">
                  <a:extLst>
                    <a:ext uri="{9D8B030D-6E8A-4147-A177-3AD203B41FA5}">
                      <a16:colId xmlns:a16="http://schemas.microsoft.com/office/drawing/2014/main" val="4019213167"/>
                    </a:ext>
                  </a:extLst>
                </a:gridCol>
                <a:gridCol w="1577196">
                  <a:extLst>
                    <a:ext uri="{9D8B030D-6E8A-4147-A177-3AD203B41FA5}">
                      <a16:colId xmlns:a16="http://schemas.microsoft.com/office/drawing/2014/main" val="1480553463"/>
                    </a:ext>
                  </a:extLst>
                </a:gridCol>
                <a:gridCol w="1577196">
                  <a:extLst>
                    <a:ext uri="{9D8B030D-6E8A-4147-A177-3AD203B41FA5}">
                      <a16:colId xmlns:a16="http://schemas.microsoft.com/office/drawing/2014/main" val="1037147084"/>
                    </a:ext>
                  </a:extLst>
                </a:gridCol>
              </a:tblGrid>
              <a:tr h="458741">
                <a:tc>
                  <a:txBody>
                    <a:bodyPr/>
                    <a:lstStyle/>
                    <a:p>
                      <a:endParaRPr lang="en-US" dirty="0"/>
                    </a:p>
                  </a:txBody>
                  <a:tcPr anchor="b"/>
                </a:tc>
                <a:tc>
                  <a:txBody>
                    <a:bodyPr/>
                    <a:lstStyle/>
                    <a:p>
                      <a:r>
                        <a:rPr lang="en-US" dirty="0" smtClean="0"/>
                        <a:t>UCSB</a:t>
                      </a:r>
                      <a:endParaRPr lang="en-US" dirty="0"/>
                    </a:p>
                  </a:txBody>
                  <a:tcPr anchor="b"/>
                </a:tc>
                <a:tc>
                  <a:txBody>
                    <a:bodyPr/>
                    <a:lstStyle/>
                    <a:p>
                      <a:r>
                        <a:rPr lang="en-US" dirty="0" smtClean="0"/>
                        <a:t>UCLA</a:t>
                      </a:r>
                      <a:endParaRPr lang="en-US" dirty="0"/>
                    </a:p>
                  </a:txBody>
                  <a:tcPr anchor="b"/>
                </a:tc>
                <a:tc>
                  <a:txBody>
                    <a:bodyPr/>
                    <a:lstStyle/>
                    <a:p>
                      <a:r>
                        <a:rPr lang="en-US" dirty="0" smtClean="0"/>
                        <a:t>UCB</a:t>
                      </a:r>
                      <a:endParaRPr lang="en-US" dirty="0"/>
                    </a:p>
                  </a:txBody>
                  <a:tcPr anchor="b"/>
                </a:tc>
                <a:tc>
                  <a:txBody>
                    <a:bodyPr/>
                    <a:lstStyle/>
                    <a:p>
                      <a:r>
                        <a:rPr lang="en-US" dirty="0" smtClean="0"/>
                        <a:t>UCD</a:t>
                      </a:r>
                      <a:endParaRPr lang="en-US" dirty="0"/>
                    </a:p>
                  </a:txBody>
                  <a:tcPr anchor="b"/>
                </a:tc>
                <a:tc>
                  <a:txBody>
                    <a:bodyPr/>
                    <a:lstStyle/>
                    <a:p>
                      <a:r>
                        <a:rPr lang="en-US" dirty="0" smtClean="0"/>
                        <a:t>UCSD (SIO)</a:t>
                      </a:r>
                      <a:endParaRPr lang="en-US" dirty="0"/>
                    </a:p>
                  </a:txBody>
                  <a:tcPr anchor="b"/>
                </a:tc>
                <a:tc>
                  <a:txBody>
                    <a:bodyPr/>
                    <a:lstStyle/>
                    <a:p>
                      <a:r>
                        <a:rPr lang="en-US" dirty="0" smtClean="0"/>
                        <a:t>UCSD (Campus)</a:t>
                      </a:r>
                      <a:endParaRPr lang="en-US" dirty="0"/>
                    </a:p>
                  </a:txBody>
                  <a:tcPr anchor="b"/>
                </a:tc>
                <a:extLst>
                  <a:ext uri="{0D108BD9-81ED-4DB2-BD59-A6C34878D82A}">
                    <a16:rowId xmlns:a16="http://schemas.microsoft.com/office/drawing/2014/main" val="3456631497"/>
                  </a:ext>
                </a:extLst>
              </a:tr>
              <a:tr h="834572">
                <a:tc>
                  <a:txBody>
                    <a:bodyPr/>
                    <a:lstStyle/>
                    <a:p>
                      <a:r>
                        <a:rPr lang="en-US" b="1" dirty="0" smtClean="0"/>
                        <a:t>Total Questioned Costs</a:t>
                      </a:r>
                      <a:endParaRPr lang="en-US" b="1" dirty="0"/>
                    </a:p>
                  </a:txBody>
                  <a:tcPr/>
                </a:tc>
                <a:tc>
                  <a:txBody>
                    <a:bodyPr/>
                    <a:lstStyle/>
                    <a:p>
                      <a:r>
                        <a:rPr lang="en-US" dirty="0" smtClean="0"/>
                        <a:t>$6,325,482.53</a:t>
                      </a:r>
                      <a:endParaRPr lang="en-US" dirty="0"/>
                    </a:p>
                  </a:txBody>
                  <a:tcPr/>
                </a:tc>
                <a:tc>
                  <a:txBody>
                    <a:bodyPr/>
                    <a:lstStyle/>
                    <a:p>
                      <a:r>
                        <a:rPr lang="en-US" dirty="0" smtClean="0"/>
                        <a:t>$2,358,380</a:t>
                      </a:r>
                      <a:endParaRPr lang="en-US" dirty="0"/>
                    </a:p>
                  </a:txBody>
                  <a:tcPr/>
                </a:tc>
                <a:tc>
                  <a:txBody>
                    <a:bodyPr/>
                    <a:lstStyle/>
                    <a:p>
                      <a:r>
                        <a:rPr lang="en-US" dirty="0" smtClean="0"/>
                        <a:t>$1,863,351</a:t>
                      </a:r>
                      <a:endParaRPr lang="en-US" dirty="0"/>
                    </a:p>
                  </a:txBody>
                  <a:tcPr/>
                </a:tc>
                <a:tc>
                  <a:txBody>
                    <a:bodyPr/>
                    <a:lstStyle/>
                    <a:p>
                      <a:r>
                        <a:rPr lang="en-US" dirty="0" smtClean="0"/>
                        <a:t>$2,330,503</a:t>
                      </a:r>
                      <a:endParaRPr lang="en-US" dirty="0" smtClean="0"/>
                    </a:p>
                  </a:txBody>
                  <a:tcPr/>
                </a:tc>
                <a:tc>
                  <a:txBody>
                    <a:bodyPr/>
                    <a:lstStyle/>
                    <a:p>
                      <a:r>
                        <a:rPr lang="en-US" dirty="0" smtClean="0"/>
                        <a:t>TBD</a:t>
                      </a:r>
                      <a:endParaRPr lang="en-US" dirty="0"/>
                    </a:p>
                  </a:txBody>
                  <a:tcPr/>
                </a:tc>
                <a:tc>
                  <a:txBody>
                    <a:bodyPr/>
                    <a:lstStyle/>
                    <a:p>
                      <a:r>
                        <a:rPr lang="en-US" dirty="0" smtClean="0"/>
                        <a:t>TBD</a:t>
                      </a:r>
                      <a:endParaRPr lang="en-US" dirty="0"/>
                    </a:p>
                  </a:txBody>
                  <a:tcPr/>
                </a:tc>
                <a:extLst>
                  <a:ext uri="{0D108BD9-81ED-4DB2-BD59-A6C34878D82A}">
                    <a16:rowId xmlns:a16="http://schemas.microsoft.com/office/drawing/2014/main" val="2541328599"/>
                  </a:ext>
                </a:extLst>
              </a:tr>
              <a:tr h="791799">
                <a:tc>
                  <a:txBody>
                    <a:bodyPr/>
                    <a:lstStyle/>
                    <a:p>
                      <a:r>
                        <a:rPr lang="en-US" b="1" dirty="0" smtClean="0"/>
                        <a:t>Resolution (Allowed)</a:t>
                      </a:r>
                      <a:endParaRPr lang="en-US" b="1" dirty="0"/>
                    </a:p>
                  </a:txBody>
                  <a:tcPr/>
                </a:tc>
                <a:tc>
                  <a:txBody>
                    <a:bodyPr/>
                    <a:lstStyle/>
                    <a:p>
                      <a:r>
                        <a:rPr lang="en-US" dirty="0" smtClean="0"/>
                        <a:t>($6,281,931.53)</a:t>
                      </a:r>
                      <a:endParaRPr lang="en-US" dirty="0"/>
                    </a:p>
                  </a:txBody>
                  <a:tcPr/>
                </a:tc>
                <a:tc>
                  <a:txBody>
                    <a:bodyPr/>
                    <a:lstStyle/>
                    <a:p>
                      <a:r>
                        <a:rPr lang="en-US" dirty="0" smtClean="0"/>
                        <a:t>($2,229,331)</a:t>
                      </a:r>
                      <a:endParaRPr lang="en-US" dirty="0"/>
                    </a:p>
                  </a:txBody>
                  <a:tcPr/>
                </a:tc>
                <a:tc>
                  <a:txBody>
                    <a:bodyPr/>
                    <a:lstStyle/>
                    <a:p>
                      <a:r>
                        <a:rPr lang="en-US" dirty="0" smtClean="0"/>
                        <a:t>TBD</a:t>
                      </a:r>
                      <a:endParaRPr lang="en-US" dirty="0"/>
                    </a:p>
                  </a:txBody>
                  <a:tcPr/>
                </a:tc>
                <a:tc>
                  <a:txBody>
                    <a:bodyPr/>
                    <a:lstStyle/>
                    <a:p>
                      <a:r>
                        <a:rPr lang="en-US" dirty="0" smtClean="0"/>
                        <a:t>TBD</a:t>
                      </a:r>
                      <a:endParaRPr lang="en-US" dirty="0"/>
                    </a:p>
                  </a:txBody>
                  <a:tcPr/>
                </a:tc>
                <a:tc>
                  <a:txBody>
                    <a:bodyPr/>
                    <a:lstStyle/>
                    <a:p>
                      <a:r>
                        <a:rPr lang="en-US" dirty="0" smtClean="0"/>
                        <a:t>TBD</a:t>
                      </a:r>
                      <a:endParaRPr lang="en-US" dirty="0"/>
                    </a:p>
                  </a:txBody>
                  <a:tcPr/>
                </a:tc>
                <a:tc>
                  <a:txBody>
                    <a:bodyPr/>
                    <a:lstStyle/>
                    <a:p>
                      <a:r>
                        <a:rPr lang="en-US" dirty="0" smtClean="0"/>
                        <a:t>TBD</a:t>
                      </a:r>
                      <a:endParaRPr lang="en-US" dirty="0"/>
                    </a:p>
                  </a:txBody>
                  <a:tcPr/>
                </a:tc>
                <a:extLst>
                  <a:ext uri="{0D108BD9-81ED-4DB2-BD59-A6C34878D82A}">
                    <a16:rowId xmlns:a16="http://schemas.microsoft.com/office/drawing/2014/main" val="3774508380"/>
                  </a:ext>
                </a:extLst>
              </a:tr>
              <a:tr h="791799">
                <a:tc>
                  <a:txBody>
                    <a:bodyPr/>
                    <a:lstStyle/>
                    <a:p>
                      <a:r>
                        <a:rPr lang="en-US" b="1" dirty="0" smtClean="0"/>
                        <a:t>Amount Disallowed</a:t>
                      </a:r>
                      <a:endParaRPr lang="en-US" b="1" dirty="0"/>
                    </a:p>
                  </a:txBody>
                  <a:tcPr/>
                </a:tc>
                <a:tc>
                  <a:txBody>
                    <a:bodyPr/>
                    <a:lstStyle/>
                    <a:p>
                      <a:r>
                        <a:rPr lang="en-US" dirty="0" smtClean="0"/>
                        <a:t>$43,551</a:t>
                      </a:r>
                      <a:endParaRPr lang="en-US" dirty="0"/>
                    </a:p>
                  </a:txBody>
                  <a:tcPr/>
                </a:tc>
                <a:tc>
                  <a:txBody>
                    <a:bodyPr/>
                    <a:lstStyle/>
                    <a:p>
                      <a:r>
                        <a:rPr lang="en-US" dirty="0" smtClean="0"/>
                        <a:t>$130,469</a:t>
                      </a:r>
                      <a:endParaRPr lang="en-US" dirty="0"/>
                    </a:p>
                  </a:txBody>
                  <a:tcPr/>
                </a:tc>
                <a:tc>
                  <a:txBody>
                    <a:bodyPr/>
                    <a:lstStyle/>
                    <a:p>
                      <a:r>
                        <a:rPr lang="en-US" dirty="0" smtClean="0"/>
                        <a:t>TBD</a:t>
                      </a:r>
                      <a:endParaRPr lang="en-US" dirty="0"/>
                    </a:p>
                  </a:txBody>
                  <a:tcPr/>
                </a:tc>
                <a:tc>
                  <a:txBody>
                    <a:bodyPr/>
                    <a:lstStyle/>
                    <a:p>
                      <a:r>
                        <a:rPr lang="en-US" dirty="0" smtClean="0"/>
                        <a:t>TBD</a:t>
                      </a:r>
                      <a:endParaRPr lang="en-US" dirty="0"/>
                    </a:p>
                  </a:txBody>
                  <a:tcPr/>
                </a:tc>
                <a:tc>
                  <a:txBody>
                    <a:bodyPr/>
                    <a:lstStyle/>
                    <a:p>
                      <a:r>
                        <a:rPr lang="en-US" dirty="0" smtClean="0"/>
                        <a:t>TBD</a:t>
                      </a:r>
                      <a:endParaRPr lang="en-US" dirty="0"/>
                    </a:p>
                  </a:txBody>
                  <a:tcPr/>
                </a:tc>
                <a:tc>
                  <a:txBody>
                    <a:bodyPr/>
                    <a:lstStyle/>
                    <a:p>
                      <a:r>
                        <a:rPr lang="en-US" dirty="0" smtClean="0"/>
                        <a:t>TBD</a:t>
                      </a:r>
                      <a:endParaRPr lang="en-US" dirty="0"/>
                    </a:p>
                  </a:txBody>
                  <a:tcPr/>
                </a:tc>
                <a:extLst>
                  <a:ext uri="{0D108BD9-81ED-4DB2-BD59-A6C34878D82A}">
                    <a16:rowId xmlns:a16="http://schemas.microsoft.com/office/drawing/2014/main" val="2708413899"/>
                  </a:ext>
                </a:extLst>
              </a:tr>
            </a:tbl>
          </a:graphicData>
        </a:graphic>
      </p:graphicFrame>
    </p:spTree>
    <p:extLst>
      <p:ext uri="{BB962C8B-B14F-4D97-AF65-F5344CB8AC3E}">
        <p14:creationId xmlns:p14="http://schemas.microsoft.com/office/powerpoint/2010/main" val="509792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Audit Issues – Payroll </a:t>
            </a:r>
          </a:p>
        </p:txBody>
      </p:sp>
      <p:sp>
        <p:nvSpPr>
          <p:cNvPr id="3" name="Content Placeholder 2"/>
          <p:cNvSpPr>
            <a:spLocks noGrp="1"/>
          </p:cNvSpPr>
          <p:nvPr>
            <p:ph idx="1"/>
          </p:nvPr>
        </p:nvSpPr>
        <p:spPr/>
        <p:txBody>
          <a:bodyPr>
            <a:normAutofit fontScale="85000" lnSpcReduction="20000"/>
          </a:bodyPr>
          <a:lstStyle/>
          <a:p>
            <a:pPr marL="274320" indent="-274320">
              <a:spcAft>
                <a:spcPts val="600"/>
              </a:spcAft>
            </a:pPr>
            <a:r>
              <a:rPr lang="en-US" dirty="0"/>
              <a:t>Effort reports not certified, or not certified timely</a:t>
            </a:r>
          </a:p>
          <a:p>
            <a:pPr marL="274320" indent="-274320">
              <a:spcAft>
                <a:spcPts val="600"/>
              </a:spcAft>
            </a:pPr>
            <a:r>
              <a:rPr lang="en-US" dirty="0"/>
              <a:t>Instances where multiple certifiers were needed, but did not certify effort</a:t>
            </a:r>
          </a:p>
          <a:p>
            <a:pPr marL="274320" indent="-274320">
              <a:spcAft>
                <a:spcPts val="600"/>
              </a:spcAft>
            </a:pPr>
            <a:r>
              <a:rPr lang="en-US" dirty="0"/>
              <a:t>Timesheets not signed, or not located</a:t>
            </a:r>
          </a:p>
          <a:p>
            <a:pPr marL="274320" indent="-274320">
              <a:spcAft>
                <a:spcPts val="600"/>
              </a:spcAft>
            </a:pPr>
            <a:r>
              <a:rPr lang="en-US" dirty="0"/>
              <a:t>Personnel or duties not proposed in grant applications</a:t>
            </a:r>
          </a:p>
          <a:p>
            <a:pPr marL="274320" indent="-274320">
              <a:spcAft>
                <a:spcPts val="600"/>
              </a:spcAft>
            </a:pPr>
            <a:r>
              <a:rPr lang="en-US" dirty="0"/>
              <a:t>Administrative personnel charged direct to federal award, in particular if less than 15% effort (UCSD PPM 150-42)</a:t>
            </a:r>
          </a:p>
          <a:p>
            <a:pPr marL="274320" indent="-274320">
              <a:spcAft>
                <a:spcPts val="600"/>
              </a:spcAft>
            </a:pPr>
            <a:r>
              <a:rPr lang="en-US" dirty="0"/>
              <a:t>Contract Terms &amp; Conditions - Required Budget Adjustment Requests for salary changes not completed</a:t>
            </a:r>
          </a:p>
          <a:p>
            <a:pPr marL="274320" indent="-274320">
              <a:spcAft>
                <a:spcPts val="600"/>
              </a:spcAft>
            </a:pPr>
            <a:r>
              <a:rPr lang="en-US" dirty="0"/>
              <a:t>Classification of contracts – Must classify as federal flow-through at beginning, otherwise no effort reports generated</a:t>
            </a:r>
          </a:p>
          <a:p>
            <a:pPr>
              <a:spcAft>
                <a:spcPts val="600"/>
              </a:spcAft>
            </a:pPr>
            <a:endParaRPr lang="en-US" dirty="0"/>
          </a:p>
          <a:p>
            <a:endParaRPr lang="en-US" dirty="0"/>
          </a:p>
        </p:txBody>
      </p:sp>
    </p:spTree>
    <p:extLst>
      <p:ext uri="{BB962C8B-B14F-4D97-AF65-F5344CB8AC3E}">
        <p14:creationId xmlns:p14="http://schemas.microsoft.com/office/powerpoint/2010/main" val="40152773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Audit Issues – Non-Payroll </a:t>
            </a:r>
          </a:p>
        </p:txBody>
      </p:sp>
      <p:sp>
        <p:nvSpPr>
          <p:cNvPr id="3" name="Content Placeholder 2"/>
          <p:cNvSpPr>
            <a:spLocks noGrp="1"/>
          </p:cNvSpPr>
          <p:nvPr>
            <p:ph idx="1"/>
          </p:nvPr>
        </p:nvSpPr>
        <p:spPr>
          <a:xfrm>
            <a:off x="676274" y="1969341"/>
            <a:ext cx="10753725" cy="3766185"/>
          </a:xfrm>
        </p:spPr>
        <p:txBody>
          <a:bodyPr>
            <a:normAutofit/>
          </a:bodyPr>
          <a:lstStyle/>
          <a:p>
            <a:pPr lvl="1">
              <a:buFont typeface="Arial" panose="020B0604020202020204" pitchFamily="34" charset="0"/>
              <a:buChar char="□"/>
            </a:pPr>
            <a:r>
              <a:rPr lang="en-US" dirty="0" smtClean="0"/>
              <a:t>Ledgers </a:t>
            </a:r>
            <a:r>
              <a:rPr lang="en-US" dirty="0"/>
              <a:t>not matching to invoices</a:t>
            </a:r>
          </a:p>
          <a:p>
            <a:pPr lvl="1">
              <a:buFont typeface="Arial" panose="020B0604020202020204" pitchFamily="34" charset="0"/>
              <a:buChar char="□"/>
            </a:pPr>
            <a:r>
              <a:rPr lang="en-US" dirty="0" smtClean="0"/>
              <a:t>Expenditures </a:t>
            </a:r>
            <a:r>
              <a:rPr lang="en-US" dirty="0"/>
              <a:t>near the end of the award period</a:t>
            </a:r>
          </a:p>
          <a:p>
            <a:pPr lvl="1">
              <a:buFont typeface="Arial" panose="020B0604020202020204" pitchFamily="34" charset="0"/>
              <a:buChar char="□"/>
            </a:pPr>
            <a:r>
              <a:rPr lang="en-US" dirty="0" smtClean="0"/>
              <a:t>Computer </a:t>
            </a:r>
            <a:r>
              <a:rPr lang="en-US" dirty="0"/>
              <a:t>and equipment charges in relation to the grant period</a:t>
            </a:r>
          </a:p>
          <a:p>
            <a:pPr lvl="1">
              <a:buFont typeface="Arial" panose="020B0604020202020204" pitchFamily="34" charset="0"/>
              <a:buChar char="□"/>
            </a:pPr>
            <a:r>
              <a:rPr lang="en-US" dirty="0" smtClean="0"/>
              <a:t>Excessive </a:t>
            </a:r>
            <a:r>
              <a:rPr lang="en-US" dirty="0"/>
              <a:t>cost transfers</a:t>
            </a:r>
          </a:p>
          <a:p>
            <a:pPr lvl="1">
              <a:buFont typeface="Arial" panose="020B0604020202020204" pitchFamily="34" charset="0"/>
              <a:buChar char="□"/>
            </a:pPr>
            <a:r>
              <a:rPr lang="en-US" dirty="0" smtClean="0"/>
              <a:t>Billing </a:t>
            </a:r>
            <a:r>
              <a:rPr lang="en-US" dirty="0"/>
              <a:t>of pre-payments on cost reimbursement contracts.</a:t>
            </a:r>
          </a:p>
          <a:p>
            <a:pPr lvl="1">
              <a:buFont typeface="Arial" panose="020B0604020202020204" pitchFamily="34" charset="0"/>
              <a:buChar char="□"/>
            </a:pPr>
            <a:r>
              <a:rPr lang="en-US" dirty="0" smtClean="0"/>
              <a:t>Office </a:t>
            </a:r>
            <a:r>
              <a:rPr lang="en-US" dirty="0"/>
              <a:t>Supplies, items that would appear to be administrative/clerical in nature, </a:t>
            </a:r>
            <a:r>
              <a:rPr lang="en-US" dirty="0" smtClean="0"/>
              <a:t>or benefit </a:t>
            </a:r>
            <a:r>
              <a:rPr lang="en-US" dirty="0"/>
              <a:t>multiple awards.</a:t>
            </a:r>
          </a:p>
          <a:p>
            <a:pPr lvl="1">
              <a:buFont typeface="Arial" panose="020B0604020202020204" pitchFamily="34" charset="0"/>
              <a:buChar char="□"/>
            </a:pPr>
            <a:r>
              <a:rPr lang="en-US" dirty="0"/>
              <a:t>Methodology for changing rent for off-site locations (County contracts</a:t>
            </a:r>
            <a:r>
              <a:rPr lang="en-US" dirty="0" smtClean="0"/>
              <a:t>)</a:t>
            </a:r>
          </a:p>
          <a:p>
            <a:pPr lvl="1">
              <a:buFont typeface="Arial" panose="020B0604020202020204" pitchFamily="34" charset="0"/>
              <a:buChar char="□"/>
            </a:pPr>
            <a:r>
              <a:rPr lang="en-US" dirty="0" smtClean="0"/>
              <a:t>Equipment purchased using Supplies and Expense (sub 3) account code</a:t>
            </a:r>
          </a:p>
          <a:p>
            <a:pPr lvl="0">
              <a:buFont typeface="Wingdings" panose="05000000000000000000" pitchFamily="2" charset="2"/>
              <a:buChar char="q"/>
            </a:pPr>
            <a:endParaRPr lang="en-US" dirty="0"/>
          </a:p>
          <a:p>
            <a:pPr lvl="0">
              <a:buFont typeface="Wingdings" panose="05000000000000000000" pitchFamily="2" charset="2"/>
              <a:buChar char="q"/>
            </a:pPr>
            <a:endParaRPr lang="en-US" dirty="0" smtClean="0"/>
          </a:p>
          <a:p>
            <a:endParaRPr lang="en-US" dirty="0"/>
          </a:p>
          <a:p>
            <a:endParaRPr lang="en-US" dirty="0"/>
          </a:p>
        </p:txBody>
      </p:sp>
    </p:spTree>
    <p:extLst>
      <p:ext uri="{BB962C8B-B14F-4D97-AF65-F5344CB8AC3E}">
        <p14:creationId xmlns:p14="http://schemas.microsoft.com/office/powerpoint/2010/main" val="17351375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it an </a:t>
            </a:r>
            <a:r>
              <a:rPr lang="en-US" u="sng" dirty="0"/>
              <a:t>Audit</a:t>
            </a:r>
            <a:r>
              <a:rPr lang="en-US" dirty="0"/>
              <a:t> or </a:t>
            </a:r>
            <a:r>
              <a:rPr lang="en-US" u="sng" dirty="0"/>
              <a:t>Investigation</a:t>
            </a:r>
            <a:r>
              <a:rPr lang="en-US" dirty="0"/>
              <a:t>?</a:t>
            </a:r>
          </a:p>
        </p:txBody>
      </p:sp>
      <p:sp>
        <p:nvSpPr>
          <p:cNvPr id="3" name="Content Placeholder 2"/>
          <p:cNvSpPr>
            <a:spLocks noGrp="1"/>
          </p:cNvSpPr>
          <p:nvPr>
            <p:ph idx="1"/>
          </p:nvPr>
        </p:nvSpPr>
        <p:spPr/>
        <p:txBody>
          <a:bodyPr>
            <a:normAutofit fontScale="92500"/>
          </a:bodyPr>
          <a:lstStyle/>
          <a:p>
            <a:pPr marL="284163" indent="-284163">
              <a:buFont typeface="Wingdings" panose="05000000000000000000" pitchFamily="2" charset="2"/>
              <a:buChar char="§"/>
            </a:pPr>
            <a:r>
              <a:rPr lang="en-US" dirty="0"/>
              <a:t>Audits: </a:t>
            </a:r>
            <a:r>
              <a:rPr lang="en-US" dirty="0" smtClean="0"/>
              <a:t>Generally routine </a:t>
            </a:r>
            <a:r>
              <a:rPr lang="en-US" dirty="0"/>
              <a:t>in nature, and can be broadly grouped into two categories per federal government auditing standards, both of which may include the evaluation of systems of internal control: </a:t>
            </a:r>
          </a:p>
          <a:p>
            <a:pPr marL="547688" lvl="2" indent="-147638">
              <a:buFont typeface="Wingdings" panose="05000000000000000000" pitchFamily="2" charset="2"/>
              <a:buChar char="§"/>
            </a:pPr>
            <a:r>
              <a:rPr lang="en-US" dirty="0"/>
              <a:t>Financial Audits </a:t>
            </a:r>
            <a:r>
              <a:rPr lang="en-US" dirty="0" smtClean="0"/>
              <a:t>– Focus on reliability </a:t>
            </a:r>
            <a:r>
              <a:rPr lang="en-US" dirty="0"/>
              <a:t>and accuracy of financial </a:t>
            </a:r>
            <a:r>
              <a:rPr lang="en-US" dirty="0" smtClean="0"/>
              <a:t>records.</a:t>
            </a:r>
            <a:endParaRPr lang="en-US" dirty="0"/>
          </a:p>
          <a:p>
            <a:pPr marL="547688" lvl="2" indent="-147638">
              <a:buFont typeface="Wingdings" panose="05000000000000000000" pitchFamily="2" charset="2"/>
              <a:buChar char="§"/>
            </a:pPr>
            <a:r>
              <a:rPr lang="en-US" dirty="0"/>
              <a:t>Performance Audits </a:t>
            </a:r>
            <a:r>
              <a:rPr lang="en-US" dirty="0" smtClean="0"/>
              <a:t>– Focus on </a:t>
            </a:r>
            <a:r>
              <a:rPr lang="en-US" dirty="0"/>
              <a:t>the economy and efficiency of </a:t>
            </a:r>
            <a:r>
              <a:rPr lang="en-US" dirty="0" smtClean="0"/>
              <a:t>resources.</a:t>
            </a:r>
            <a:endParaRPr lang="en-US" dirty="0"/>
          </a:p>
          <a:p>
            <a:pPr marL="284163" indent="-284163">
              <a:buFont typeface="Wingdings" panose="05000000000000000000" pitchFamily="2" charset="2"/>
              <a:buChar char="§"/>
            </a:pPr>
            <a:r>
              <a:rPr lang="en-US" dirty="0" smtClean="0"/>
              <a:t>Investigations</a:t>
            </a:r>
            <a:r>
              <a:rPr lang="en-US" dirty="0"/>
              <a:t>: External investigations may be conducted by federal or state agencies.  These are typically the result of an allegation of non-compliance made to the agency. In these reviews the external agency’s goal is to evaluate alleged incidents of waste, fraud, and abuse</a:t>
            </a:r>
            <a:r>
              <a:rPr lang="en-US" dirty="0" smtClean="0"/>
              <a:t>.</a:t>
            </a:r>
          </a:p>
          <a:p>
            <a:pPr marL="547688" lvl="2" indent="-147638">
              <a:buFont typeface="Wingdings" panose="05000000000000000000" pitchFamily="2" charset="2"/>
              <a:buChar char="§"/>
            </a:pPr>
            <a:r>
              <a:rPr lang="en-US" b="1" u="sng" dirty="0" smtClean="0"/>
              <a:t>Disclaimer</a:t>
            </a:r>
            <a:r>
              <a:rPr lang="en-US" b="1" dirty="0" smtClean="0"/>
              <a:t>:  </a:t>
            </a:r>
            <a:r>
              <a:rPr lang="en-US" dirty="0" smtClean="0"/>
              <a:t>The </a:t>
            </a:r>
            <a:r>
              <a:rPr lang="en-US" dirty="0"/>
              <a:t>timeline and scope of the external investigations are generally outside of UCSD’s control, and AMAS cannot direct the activities of an external agency. Frequently,  AMAS is not  provided with specific information from the investigating agency to know the full scope of the concern. </a:t>
            </a:r>
          </a:p>
          <a:p>
            <a:pPr marL="274320" indent="-274320"/>
            <a:endParaRPr lang="en-US" dirty="0"/>
          </a:p>
          <a:p>
            <a:endParaRPr lang="en-US" dirty="0"/>
          </a:p>
        </p:txBody>
      </p:sp>
    </p:spTree>
    <p:extLst>
      <p:ext uri="{BB962C8B-B14F-4D97-AF65-F5344CB8AC3E}">
        <p14:creationId xmlns:p14="http://schemas.microsoft.com/office/powerpoint/2010/main" val="4054002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Investigations</a:t>
            </a:r>
          </a:p>
        </p:txBody>
      </p:sp>
      <p:sp>
        <p:nvSpPr>
          <p:cNvPr id="3" name="Content Placeholder 2"/>
          <p:cNvSpPr>
            <a:spLocks noGrp="1"/>
          </p:cNvSpPr>
          <p:nvPr>
            <p:ph idx="1"/>
          </p:nvPr>
        </p:nvSpPr>
        <p:spPr/>
        <p:txBody>
          <a:bodyPr/>
          <a:lstStyle/>
          <a:p>
            <a:r>
              <a:rPr lang="en-US" dirty="0"/>
              <a:t>Policy on Reporting and Investigating Allegations of Suspected Improper Governmental Activities</a:t>
            </a:r>
          </a:p>
          <a:p>
            <a:endParaRPr lang="en-US" dirty="0"/>
          </a:p>
        </p:txBody>
      </p:sp>
      <p:sp>
        <p:nvSpPr>
          <p:cNvPr id="4" name="Text Box 2"/>
          <p:cNvSpPr txBox="1">
            <a:spLocks noChangeArrowheads="1"/>
          </p:cNvSpPr>
          <p:nvPr/>
        </p:nvSpPr>
        <p:spPr bwMode="auto">
          <a:xfrm>
            <a:off x="862949" y="3073853"/>
            <a:ext cx="7996208" cy="283490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lIns="64291" tIns="32146" rIns="64291" bIns="32146">
            <a:spAutoFit/>
          </a:bodyPr>
          <a:lstStyle/>
          <a:p>
            <a:pPr defTabSz="642938" eaLnBrk="1" hangingPunct="1">
              <a:spcBef>
                <a:spcPct val="50000"/>
              </a:spcBef>
            </a:pPr>
            <a:r>
              <a:rPr lang="en-US" sz="2400" u="sng" dirty="0">
                <a:latin typeface="Arial" charset="0"/>
              </a:rPr>
              <a:t>Policy Objective:</a:t>
            </a:r>
            <a:endParaRPr lang="en-US" sz="2400" i="1" dirty="0">
              <a:latin typeface="Arial" charset="0"/>
            </a:endParaRPr>
          </a:p>
          <a:p>
            <a:pPr defTabSz="642938" eaLnBrk="1" hangingPunct="1">
              <a:spcBef>
                <a:spcPct val="50000"/>
              </a:spcBef>
            </a:pPr>
            <a:r>
              <a:rPr lang="en-US" sz="2400" i="1" dirty="0">
                <a:latin typeface="Arial" charset="0"/>
              </a:rPr>
              <a:t>To adhere to the spirit of the state whistleblower statutes by creating 1) an environment in which suspected improprieties are brought forward without fear of retaliation and 2) a mechanism that ensures an appropriate institutional response to all suspected improprieties (not just whistleblower reports). </a:t>
            </a:r>
          </a:p>
        </p:txBody>
      </p:sp>
    </p:spTree>
    <p:extLst>
      <p:ext uri="{BB962C8B-B14F-4D97-AF65-F5344CB8AC3E}">
        <p14:creationId xmlns:p14="http://schemas.microsoft.com/office/powerpoint/2010/main" val="33226153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Improper Governmental Activities</a:t>
            </a:r>
          </a:p>
        </p:txBody>
      </p:sp>
      <p:sp>
        <p:nvSpPr>
          <p:cNvPr id="3" name="Content Placeholder 2"/>
          <p:cNvSpPr>
            <a:spLocks noGrp="1"/>
          </p:cNvSpPr>
          <p:nvPr>
            <p:ph idx="1"/>
          </p:nvPr>
        </p:nvSpPr>
        <p:spPr/>
        <p:txBody>
          <a:bodyPr>
            <a:normAutofit lnSpcReduction="10000"/>
          </a:bodyPr>
          <a:lstStyle/>
          <a:p>
            <a:r>
              <a:rPr lang="en-US" dirty="0"/>
              <a:t>Actions that violate “any state or federal law or regulation,” including but not limited to:</a:t>
            </a:r>
          </a:p>
          <a:p>
            <a:pPr lvl="1"/>
            <a:r>
              <a:rPr lang="en-US" dirty="0"/>
              <a:t>Corruption		</a:t>
            </a:r>
          </a:p>
          <a:p>
            <a:pPr lvl="1"/>
            <a:r>
              <a:rPr lang="en-US" dirty="0"/>
              <a:t>Bribery</a:t>
            </a:r>
          </a:p>
          <a:p>
            <a:pPr lvl="1"/>
            <a:r>
              <a:rPr lang="en-US" dirty="0"/>
              <a:t>Theft or misuse of UC property</a:t>
            </a:r>
          </a:p>
          <a:p>
            <a:pPr lvl="1"/>
            <a:r>
              <a:rPr lang="en-US" dirty="0"/>
              <a:t>Fraud</a:t>
            </a:r>
          </a:p>
          <a:p>
            <a:pPr lvl="1"/>
            <a:r>
              <a:rPr lang="en-US" dirty="0"/>
              <a:t>Coercion</a:t>
            </a:r>
          </a:p>
          <a:p>
            <a:pPr lvl="1"/>
            <a:r>
              <a:rPr lang="en-US" dirty="0"/>
              <a:t>Willful omission</a:t>
            </a:r>
          </a:p>
          <a:p>
            <a:pPr>
              <a:buNone/>
            </a:pPr>
            <a:endParaRPr lang="en-US" dirty="0"/>
          </a:p>
          <a:p>
            <a:pPr>
              <a:buNone/>
            </a:pPr>
            <a:r>
              <a:rPr lang="en-US" sz="1400" dirty="0"/>
              <a:t>(must involve the University as either a victim or perpetrator)</a:t>
            </a:r>
          </a:p>
          <a:p>
            <a:endParaRPr lang="en-US" dirty="0"/>
          </a:p>
          <a:p>
            <a:endParaRPr lang="en-US" dirty="0"/>
          </a:p>
          <a:p>
            <a:endParaRPr lang="en-US" dirty="0"/>
          </a:p>
        </p:txBody>
      </p:sp>
    </p:spTree>
    <p:extLst>
      <p:ext uri="{BB962C8B-B14F-4D97-AF65-F5344CB8AC3E}">
        <p14:creationId xmlns:p14="http://schemas.microsoft.com/office/powerpoint/2010/main" val="29122245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Investigations Policy Overview</a:t>
            </a:r>
          </a:p>
        </p:txBody>
      </p:sp>
      <p:sp>
        <p:nvSpPr>
          <p:cNvPr id="3" name="Content Placeholder 2"/>
          <p:cNvSpPr>
            <a:spLocks noGrp="1"/>
          </p:cNvSpPr>
          <p:nvPr>
            <p:ph idx="1"/>
          </p:nvPr>
        </p:nvSpPr>
        <p:spPr/>
        <p:txBody>
          <a:bodyPr>
            <a:normAutofit fontScale="92500" lnSpcReduction="20000"/>
          </a:bodyPr>
          <a:lstStyle/>
          <a:p>
            <a:pPr marL="274320" indent="-274320"/>
            <a:r>
              <a:rPr lang="en-US" dirty="0"/>
              <a:t>Reporting Process = Funnel to LDO</a:t>
            </a:r>
          </a:p>
          <a:p>
            <a:pPr marL="274320" indent="-274320"/>
            <a:endParaRPr lang="en-US" dirty="0"/>
          </a:p>
          <a:p>
            <a:pPr marL="274320" indent="-274320"/>
            <a:r>
              <a:rPr lang="en-US" dirty="0"/>
              <a:t>Triage Group Process</a:t>
            </a:r>
          </a:p>
          <a:p>
            <a:pPr lvl="1"/>
            <a:r>
              <a:rPr lang="en-US" dirty="0"/>
              <a:t>Investigation by Appropriate Jurisdiction</a:t>
            </a:r>
          </a:p>
          <a:p>
            <a:pPr lvl="1"/>
            <a:r>
              <a:rPr lang="en-US" dirty="0"/>
              <a:t>Referral to Management*</a:t>
            </a:r>
          </a:p>
          <a:p>
            <a:pPr lvl="1"/>
            <a:endParaRPr lang="en-US" dirty="0"/>
          </a:p>
          <a:p>
            <a:pPr marL="274320" indent="-274320"/>
            <a:r>
              <a:rPr lang="en-US" dirty="0"/>
              <a:t>Communications, Coordination &amp; Monitoring by LDO and AMAS</a:t>
            </a:r>
          </a:p>
          <a:p>
            <a:pPr marL="274320" indent="-274320"/>
            <a:endParaRPr lang="en-US" dirty="0"/>
          </a:p>
          <a:p>
            <a:pPr marL="274320" indent="-274320"/>
            <a:r>
              <a:rPr lang="en-US" dirty="0"/>
              <a:t>Report to Management and Others as Appropriate</a:t>
            </a:r>
          </a:p>
          <a:p>
            <a:endParaRPr lang="en-US" dirty="0"/>
          </a:p>
          <a:p>
            <a:pPr>
              <a:buNone/>
            </a:pPr>
            <a:r>
              <a:rPr lang="en-US" sz="1200" dirty="0"/>
              <a:t>* if investigation criteria (“if true” and “probable cause” not met)</a:t>
            </a:r>
          </a:p>
          <a:p>
            <a:endParaRPr lang="en-US" dirty="0"/>
          </a:p>
          <a:p>
            <a:endParaRPr lang="en-US" dirty="0"/>
          </a:p>
        </p:txBody>
      </p:sp>
    </p:spTree>
    <p:extLst>
      <p:ext uri="{BB962C8B-B14F-4D97-AF65-F5344CB8AC3E}">
        <p14:creationId xmlns:p14="http://schemas.microsoft.com/office/powerpoint/2010/main" val="29630771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Do I Go For Help?</a:t>
            </a:r>
          </a:p>
        </p:txBody>
      </p:sp>
      <p:sp>
        <p:nvSpPr>
          <p:cNvPr id="4" name="Content Placeholder 2"/>
          <p:cNvSpPr txBox="1">
            <a:spLocks/>
          </p:cNvSpPr>
          <p:nvPr/>
        </p:nvSpPr>
        <p:spPr>
          <a:xfrm>
            <a:off x="669471" y="2019173"/>
            <a:ext cx="8229599" cy="4151577"/>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274320" indent="-274320">
              <a:defRPr/>
            </a:pPr>
            <a:r>
              <a:rPr lang="en-US" smtClean="0"/>
              <a:t>Contact AMAS for assistance on any matter involving: </a:t>
            </a:r>
          </a:p>
          <a:p>
            <a:pPr marL="274320" indent="-274320">
              <a:defRPr/>
            </a:pPr>
            <a:endParaRPr lang="en-US" smtClean="0"/>
          </a:p>
          <a:p>
            <a:pPr marL="731520" lvl="1" indent="-274320">
              <a:defRPr/>
            </a:pPr>
            <a:r>
              <a:rPr lang="en-US" smtClean="0"/>
              <a:t>A notification or request for information from an external agency.</a:t>
            </a:r>
          </a:p>
          <a:p>
            <a:pPr marL="731520" lvl="1" indent="-274320">
              <a:defRPr/>
            </a:pPr>
            <a:endParaRPr lang="en-US" smtClean="0"/>
          </a:p>
          <a:p>
            <a:pPr marL="731520" lvl="1" indent="-274320">
              <a:defRPr/>
            </a:pPr>
            <a:r>
              <a:rPr lang="en-US" smtClean="0"/>
              <a:t>A suspected improper governmental activity. </a:t>
            </a:r>
          </a:p>
          <a:p>
            <a:pPr marL="274320" indent="-274320">
              <a:defRPr/>
            </a:pPr>
            <a:endParaRPr lang="en-US" smtClean="0"/>
          </a:p>
          <a:p>
            <a:pPr>
              <a:defRPr/>
            </a:pPr>
            <a:endParaRPr lang="en-US" smtClean="0"/>
          </a:p>
          <a:p>
            <a:pPr algn="ctr">
              <a:buClr>
                <a:schemeClr val="tx1"/>
              </a:buClr>
              <a:buFontTx/>
              <a:buChar char=" "/>
              <a:defRPr/>
            </a:pPr>
            <a:endParaRPr lang="en-US" dirty="0" smtClean="0"/>
          </a:p>
        </p:txBody>
      </p:sp>
      <p:pic>
        <p:nvPicPr>
          <p:cNvPr id="5" name="Picture 11" descr="C:\Users\cperkins\AppData\Local\Microsoft\Windows\Temporary Internet Files\Content.IE5\TDBALRQE\MP900438702[1].jpg"/>
          <p:cNvPicPr>
            <a:picLocks noChangeAspect="1" noChangeArrowheads="1"/>
          </p:cNvPicPr>
          <p:nvPr/>
        </p:nvPicPr>
        <p:blipFill>
          <a:blip r:embed="rId2" cstate="print"/>
          <a:srcRect r="24243"/>
          <a:stretch>
            <a:fillRect/>
          </a:stretch>
        </p:blipFill>
        <p:spPr bwMode="auto">
          <a:xfrm>
            <a:off x="1126671" y="5236030"/>
            <a:ext cx="1676400" cy="1468910"/>
          </a:xfrm>
          <a:prstGeom prst="rect">
            <a:avLst/>
          </a:prstGeom>
          <a:noFill/>
          <a:effectLst>
            <a:outerShdw blurRad="1270000" dist="2540000" dir="21540000" sx="1000" sy="1000" algn="ctr" rotWithShape="0">
              <a:srgbClr val="000000">
                <a:alpha val="0"/>
              </a:srgbClr>
            </a:outerShdw>
          </a:effectLst>
          <a:scene3d>
            <a:camera prst="orthographicFront"/>
            <a:lightRig rig="threePt" dir="t"/>
          </a:scene3d>
          <a:sp3d prstMaterial="dkEdge"/>
        </p:spPr>
      </p:pic>
      <p:sp>
        <p:nvSpPr>
          <p:cNvPr id="6" name="TextBox 5"/>
          <p:cNvSpPr txBox="1"/>
          <p:nvPr/>
        </p:nvSpPr>
        <p:spPr>
          <a:xfrm>
            <a:off x="2643483" y="4797521"/>
            <a:ext cx="4648200"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endParaRPr lang="en-US" dirty="0" smtClean="0">
              <a:solidFill>
                <a:schemeClr val="tx2"/>
              </a:solidFill>
              <a:latin typeface="Arial" pitchFamily="34" charset="0"/>
              <a:cs typeface="Arial" pitchFamily="34" charset="0"/>
            </a:endParaRPr>
          </a:p>
          <a:p>
            <a:pPr algn="ctr"/>
            <a:r>
              <a:rPr lang="en-US" dirty="0" smtClean="0">
                <a:solidFill>
                  <a:schemeClr val="tx2"/>
                </a:solidFill>
                <a:latin typeface="Arial" pitchFamily="34" charset="0"/>
                <a:cs typeface="Arial" pitchFamily="34" charset="0"/>
              </a:rPr>
              <a:t>Audit &amp; Management Advisory Services</a:t>
            </a:r>
          </a:p>
          <a:p>
            <a:pPr algn="ctr"/>
            <a:r>
              <a:rPr lang="en-US" dirty="0" smtClean="0">
                <a:solidFill>
                  <a:schemeClr val="tx2"/>
                </a:solidFill>
                <a:latin typeface="Arial" pitchFamily="34" charset="0"/>
                <a:cs typeface="Arial" pitchFamily="34" charset="0"/>
              </a:rPr>
              <a:t>858-534-3617</a:t>
            </a:r>
          </a:p>
          <a:p>
            <a:pPr algn="ctr"/>
            <a:r>
              <a:rPr lang="en-US" dirty="0" smtClean="0">
                <a:solidFill>
                  <a:schemeClr val="tx2"/>
                </a:solidFill>
                <a:latin typeface="Arial" pitchFamily="34" charset="0"/>
                <a:cs typeface="Arial" pitchFamily="34" charset="0"/>
              </a:rPr>
              <a:t>Torrey Pines Center South, Suite 346</a:t>
            </a:r>
          </a:p>
          <a:p>
            <a:pPr algn="ctr"/>
            <a:endParaRPr lang="en-US"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2589962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AMAS Organizational Chart</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7300" y="1651000"/>
            <a:ext cx="7581900" cy="4749799"/>
          </a:xfrm>
        </p:spPr>
      </p:pic>
    </p:spTree>
    <p:extLst>
      <p:ext uri="{BB962C8B-B14F-4D97-AF65-F5344CB8AC3E}">
        <p14:creationId xmlns:p14="http://schemas.microsoft.com/office/powerpoint/2010/main" val="3999957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AMAS Service Lines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9963406"/>
              </p:ext>
            </p:extLst>
          </p:nvPr>
        </p:nvGraphicFramePr>
        <p:xfrm>
          <a:off x="978357" y="1684791"/>
          <a:ext cx="8361589" cy="4699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510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8066EB58-F12F-48E6-B7E7-5EE81F4839F0}"/>
                                            </p:graphicEl>
                                          </p:spTgt>
                                        </p:tgtEl>
                                        <p:attrNameLst>
                                          <p:attrName>style.visibility</p:attrName>
                                        </p:attrNameLst>
                                      </p:cBhvr>
                                      <p:to>
                                        <p:strVal val="visible"/>
                                      </p:to>
                                    </p:set>
                                    <p:anim calcmode="lin" valueType="num">
                                      <p:cBhvr additive="base">
                                        <p:cTn id="7" dur="500" fill="hold"/>
                                        <p:tgtEl>
                                          <p:spTgt spid="4">
                                            <p:graphicEl>
                                              <a:dgm id="{8066EB58-F12F-48E6-B7E7-5EE81F4839F0}"/>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8066EB58-F12F-48E6-B7E7-5EE81F4839F0}"/>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25E4F8B9-7BD2-4AD6-AA58-002F4F76832B}"/>
                                            </p:graphicEl>
                                          </p:spTgt>
                                        </p:tgtEl>
                                        <p:attrNameLst>
                                          <p:attrName>style.visibility</p:attrName>
                                        </p:attrNameLst>
                                      </p:cBhvr>
                                      <p:to>
                                        <p:strVal val="visible"/>
                                      </p:to>
                                    </p:set>
                                    <p:anim calcmode="lin" valueType="num">
                                      <p:cBhvr additive="base">
                                        <p:cTn id="13" dur="500" fill="hold"/>
                                        <p:tgtEl>
                                          <p:spTgt spid="4">
                                            <p:graphicEl>
                                              <a:dgm id="{25E4F8B9-7BD2-4AD6-AA58-002F4F76832B}"/>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25E4F8B9-7BD2-4AD6-AA58-002F4F76832B}"/>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73DC07D1-45A1-4E6B-A9B1-BD4E4ED3B301}"/>
                                            </p:graphicEl>
                                          </p:spTgt>
                                        </p:tgtEl>
                                        <p:attrNameLst>
                                          <p:attrName>style.visibility</p:attrName>
                                        </p:attrNameLst>
                                      </p:cBhvr>
                                      <p:to>
                                        <p:strVal val="visible"/>
                                      </p:to>
                                    </p:set>
                                    <p:anim calcmode="lin" valueType="num">
                                      <p:cBhvr additive="base">
                                        <p:cTn id="19" dur="500" fill="hold"/>
                                        <p:tgtEl>
                                          <p:spTgt spid="4">
                                            <p:graphicEl>
                                              <a:dgm id="{73DC07D1-45A1-4E6B-A9B1-BD4E4ED3B301}"/>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73DC07D1-45A1-4E6B-A9B1-BD4E4ED3B301}"/>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graphicEl>
                                              <a:dgm id="{D75720DD-BDEB-4B30-B60B-57379B979F93}"/>
                                            </p:graphicEl>
                                          </p:spTgt>
                                        </p:tgtEl>
                                        <p:attrNameLst>
                                          <p:attrName>style.visibility</p:attrName>
                                        </p:attrNameLst>
                                      </p:cBhvr>
                                      <p:to>
                                        <p:strVal val="visible"/>
                                      </p:to>
                                    </p:set>
                                    <p:anim calcmode="lin" valueType="num">
                                      <p:cBhvr additive="base">
                                        <p:cTn id="25" dur="500" fill="hold"/>
                                        <p:tgtEl>
                                          <p:spTgt spid="4">
                                            <p:graphicEl>
                                              <a:dgm id="{D75720DD-BDEB-4B30-B60B-57379B979F93}"/>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D75720DD-BDEB-4B30-B60B-57379B979F93}"/>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Content Placeholder 4"/>
          <p:cNvGraphicFramePr>
            <a:graphicFrameLocks/>
          </p:cNvGraphicFramePr>
          <p:nvPr>
            <p:extLst>
              <p:ext uri="{D42A27DB-BD31-4B8C-83A1-F6EECF244321}">
                <p14:modId xmlns:p14="http://schemas.microsoft.com/office/powerpoint/2010/main" val="2571144317"/>
              </p:ext>
            </p:extLst>
          </p:nvPr>
        </p:nvGraphicFramePr>
        <p:xfrm>
          <a:off x="2874553" y="469740"/>
          <a:ext cx="7622438" cy="5640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8313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Internal Auditing</a:t>
            </a:r>
          </a:p>
        </p:txBody>
      </p:sp>
      <p:sp>
        <p:nvSpPr>
          <p:cNvPr id="3" name="Content Placeholder 2"/>
          <p:cNvSpPr>
            <a:spLocks noGrp="1"/>
          </p:cNvSpPr>
          <p:nvPr>
            <p:ph idx="1"/>
          </p:nvPr>
        </p:nvSpPr>
        <p:spPr/>
        <p:txBody>
          <a:bodyPr/>
          <a:lstStyle/>
          <a:p>
            <a:pPr marL="274320" indent="-274320"/>
            <a:r>
              <a:rPr lang="en-US" dirty="0"/>
              <a:t>Internal auditing is an independent, objective assurance and consulting activity designed to add value and improve an organization’s operations.  It helps an organization accomplish its objectives by bringing a systematic, disciplined approach </a:t>
            </a:r>
            <a:r>
              <a:rPr lang="en-US" dirty="0">
                <a:solidFill>
                  <a:srgbClr val="FF0000"/>
                </a:solidFill>
              </a:rPr>
              <a:t>to evaluate and improve </a:t>
            </a:r>
            <a:r>
              <a:rPr lang="en-US" dirty="0"/>
              <a:t>the effectiveness of risk management, control and governance processes.</a:t>
            </a:r>
          </a:p>
          <a:p>
            <a:endParaRPr lang="en-US" dirty="0"/>
          </a:p>
          <a:p>
            <a:endParaRPr lang="en-US" dirty="0"/>
          </a:p>
        </p:txBody>
      </p:sp>
    </p:spTree>
    <p:extLst>
      <p:ext uri="{BB962C8B-B14F-4D97-AF65-F5344CB8AC3E}">
        <p14:creationId xmlns:p14="http://schemas.microsoft.com/office/powerpoint/2010/main" val="279414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Internal Auditing Services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u="sng" dirty="0" smtClean="0"/>
              <a:t>Preliminary Survey – Information Gathering</a:t>
            </a:r>
          </a:p>
          <a:p>
            <a:pPr marL="0" indent="0">
              <a:buNone/>
            </a:pPr>
            <a:r>
              <a:rPr lang="en-US" b="1" dirty="0" smtClean="0"/>
              <a:t>General</a:t>
            </a:r>
            <a:r>
              <a:rPr lang="en-US" dirty="0" smtClean="0"/>
              <a:t>  - Organizational Structure; </a:t>
            </a:r>
            <a:r>
              <a:rPr lang="en-US" dirty="0"/>
              <a:t>Objectives and </a:t>
            </a:r>
            <a:r>
              <a:rPr lang="en-US" dirty="0" smtClean="0"/>
              <a:t>goals; Business Office Responsibilities.</a:t>
            </a:r>
          </a:p>
          <a:p>
            <a:endParaRPr lang="en-US" dirty="0" smtClean="0"/>
          </a:p>
          <a:p>
            <a:pPr marL="0" indent="0">
              <a:buNone/>
            </a:pPr>
            <a:r>
              <a:rPr lang="en-US" b="1" dirty="0" smtClean="0"/>
              <a:t>Financial</a:t>
            </a:r>
            <a:r>
              <a:rPr lang="en-US" dirty="0" smtClean="0"/>
              <a:t> - </a:t>
            </a:r>
            <a:r>
              <a:rPr lang="en-US" dirty="0"/>
              <a:t>Budget information, operating results and financial </a:t>
            </a:r>
            <a:r>
              <a:rPr lang="en-US" dirty="0" smtClean="0"/>
              <a:t>data; </a:t>
            </a:r>
            <a:r>
              <a:rPr lang="en-US" dirty="0"/>
              <a:t>departmental financial overview </a:t>
            </a:r>
            <a:r>
              <a:rPr lang="en-US" dirty="0" smtClean="0"/>
              <a:t>to </a:t>
            </a:r>
            <a:r>
              <a:rPr lang="en-US" dirty="0"/>
              <a:t>gain an understanding of departmental financial transactional processes</a:t>
            </a:r>
            <a:r>
              <a:rPr lang="en-US" dirty="0" smtClean="0"/>
              <a:t>.</a:t>
            </a:r>
          </a:p>
          <a:p>
            <a:pPr marL="0" indent="0">
              <a:buNone/>
            </a:pPr>
            <a:endParaRPr lang="en-US" dirty="0" smtClean="0"/>
          </a:p>
          <a:p>
            <a:pPr marL="0" indent="0">
              <a:buNone/>
            </a:pPr>
            <a:r>
              <a:rPr lang="en-US" b="1" dirty="0" smtClean="0"/>
              <a:t>Operational</a:t>
            </a:r>
            <a:r>
              <a:rPr lang="en-US" dirty="0" smtClean="0"/>
              <a:t> – Review roles and responsibilities for payroll processing; purchasing activities; equipment management; travel and entertainment; contract and grant activities; etc.</a:t>
            </a:r>
          </a:p>
          <a:p>
            <a:pPr marL="0" indent="0">
              <a:buNone/>
            </a:pPr>
            <a:endParaRPr lang="en-US" dirty="0" smtClean="0"/>
          </a:p>
          <a:p>
            <a:pPr marL="0" indent="0">
              <a:buNone/>
            </a:pPr>
            <a:r>
              <a:rPr lang="en-US" b="1" dirty="0" smtClean="0"/>
              <a:t>Compliance</a:t>
            </a:r>
            <a:r>
              <a:rPr lang="en-US" dirty="0" smtClean="0"/>
              <a:t> – Review relevant policy and procedures (System wide, Campus, Departmental, Regulatory, </a:t>
            </a:r>
            <a:r>
              <a:rPr lang="en-US" smtClean="0"/>
              <a:t>Research).</a:t>
            </a:r>
            <a:endParaRPr lang="en-US" dirty="0"/>
          </a:p>
        </p:txBody>
      </p:sp>
    </p:spTree>
    <p:extLst>
      <p:ext uri="{BB962C8B-B14F-4D97-AF65-F5344CB8AC3E}">
        <p14:creationId xmlns:p14="http://schemas.microsoft.com/office/powerpoint/2010/main" val="1402924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Internal Auditing Services Cont’d</a:t>
            </a:r>
            <a:endParaRPr lang="en-US" dirty="0"/>
          </a:p>
        </p:txBody>
      </p:sp>
      <p:sp>
        <p:nvSpPr>
          <p:cNvPr id="3" name="Content Placeholder 2"/>
          <p:cNvSpPr>
            <a:spLocks noGrp="1"/>
          </p:cNvSpPr>
          <p:nvPr>
            <p:ph idx="1"/>
          </p:nvPr>
        </p:nvSpPr>
        <p:spPr/>
        <p:txBody>
          <a:bodyPr>
            <a:normAutofit fontScale="92500" lnSpcReduction="10000"/>
          </a:bodyPr>
          <a:lstStyle/>
          <a:p>
            <a:endParaRPr lang="en-US" b="1" dirty="0" smtClean="0"/>
          </a:p>
          <a:p>
            <a:r>
              <a:rPr lang="en-US" b="1" dirty="0" smtClean="0"/>
              <a:t>Risk Assessment </a:t>
            </a:r>
            <a:r>
              <a:rPr lang="en-US" dirty="0" smtClean="0"/>
              <a:t>- </a:t>
            </a:r>
            <a:r>
              <a:rPr lang="en-US" dirty="0"/>
              <a:t>Evaluate </a:t>
            </a:r>
            <a:r>
              <a:rPr lang="en-US" dirty="0" smtClean="0"/>
              <a:t>relevant </a:t>
            </a:r>
            <a:r>
              <a:rPr lang="en-US" dirty="0"/>
              <a:t>risks and management control activities for areas related to the </a:t>
            </a:r>
            <a:r>
              <a:rPr lang="en-US" dirty="0" smtClean="0"/>
              <a:t>department processes </a:t>
            </a:r>
            <a:r>
              <a:rPr lang="en-US" dirty="0"/>
              <a:t>under review.</a:t>
            </a:r>
          </a:p>
          <a:p>
            <a:endParaRPr lang="en-US" dirty="0" smtClean="0"/>
          </a:p>
          <a:p>
            <a:r>
              <a:rPr lang="en-US" b="1" dirty="0" smtClean="0"/>
              <a:t>Detailed Audit Fieldwork/Testing </a:t>
            </a:r>
            <a:r>
              <a:rPr lang="en-US" dirty="0" smtClean="0"/>
              <a:t>– Analyzing data and information; evaluating the adequacy of internal controls.</a:t>
            </a:r>
          </a:p>
          <a:p>
            <a:endParaRPr lang="en-US" dirty="0" smtClean="0"/>
          </a:p>
          <a:p>
            <a:r>
              <a:rPr lang="en-US" b="1" dirty="0" smtClean="0"/>
              <a:t>Reporting</a:t>
            </a:r>
            <a:r>
              <a:rPr lang="en-US" dirty="0" smtClean="0"/>
              <a:t> – prepare draft report summarizing audit procedures and results.</a:t>
            </a:r>
          </a:p>
          <a:p>
            <a:endParaRPr lang="en-US" dirty="0" smtClean="0"/>
          </a:p>
          <a:p>
            <a:r>
              <a:rPr lang="en-US" b="1" dirty="0" smtClean="0"/>
              <a:t>Audit Follow-up </a:t>
            </a:r>
            <a:r>
              <a:rPr lang="en-US" dirty="0" smtClean="0"/>
              <a:t>– Meet at predefined time to assess corrective actions.</a:t>
            </a:r>
            <a:endParaRPr lang="en-US" dirty="0"/>
          </a:p>
        </p:txBody>
      </p:sp>
    </p:spTree>
    <p:extLst>
      <p:ext uri="{BB962C8B-B14F-4D97-AF65-F5344CB8AC3E}">
        <p14:creationId xmlns:p14="http://schemas.microsoft.com/office/powerpoint/2010/main" val="2011800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Audit Coordination</a:t>
            </a:r>
          </a:p>
        </p:txBody>
      </p:sp>
      <p:sp>
        <p:nvSpPr>
          <p:cNvPr id="3" name="Content Placeholder 2"/>
          <p:cNvSpPr>
            <a:spLocks noGrp="1"/>
          </p:cNvSpPr>
          <p:nvPr>
            <p:ph idx="1"/>
          </p:nvPr>
        </p:nvSpPr>
        <p:spPr/>
        <p:txBody>
          <a:bodyPr>
            <a:normAutofit/>
          </a:bodyPr>
          <a:lstStyle/>
          <a:p>
            <a:pPr marL="274320" indent="-274320"/>
            <a:r>
              <a:rPr lang="en-US" b="1" u="sng" dirty="0" smtClean="0"/>
              <a:t>Policy &amp; Procedure Manual 300-5 – </a:t>
            </a:r>
            <a:r>
              <a:rPr lang="en-US" b="1" i="1" u="sng" dirty="0" smtClean="0"/>
              <a:t>Audits &amp; Investigations by External Agencies</a:t>
            </a:r>
          </a:p>
          <a:p>
            <a:pPr>
              <a:buFont typeface="Wingdings" panose="05000000000000000000" pitchFamily="2" charset="2"/>
              <a:buChar char="Ø"/>
            </a:pPr>
            <a:r>
              <a:rPr lang="en-US" dirty="0" smtClean="0"/>
              <a:t>Audit </a:t>
            </a:r>
            <a:r>
              <a:rPr lang="en-US" dirty="0"/>
              <a:t>&amp; Management Advisory Services (AMAS) has been delegated responsibility for the oversight of external fiscal audit activities at UCSD</a:t>
            </a:r>
            <a:r>
              <a:rPr lang="en-US" dirty="0" smtClean="0"/>
              <a:t>.</a:t>
            </a:r>
          </a:p>
          <a:p>
            <a:pPr marL="0" indent="0">
              <a:buNone/>
            </a:pPr>
            <a:endParaRPr lang="en-US" b="1" u="sng" dirty="0"/>
          </a:p>
          <a:p>
            <a:pPr>
              <a:buFont typeface="Wingdings" panose="05000000000000000000" pitchFamily="2" charset="2"/>
              <a:buChar char="Ø"/>
            </a:pPr>
            <a:r>
              <a:rPr lang="en-US" dirty="0" smtClean="0"/>
              <a:t>External </a:t>
            </a:r>
            <a:r>
              <a:rPr lang="en-US" dirty="0"/>
              <a:t>audit notifications received directly by UCSD personnel are to be referred to AMAS. </a:t>
            </a:r>
          </a:p>
          <a:p>
            <a:pPr algn="ctr"/>
            <a:r>
              <a:rPr lang="en-US" sz="3000" b="1" u="sng" dirty="0" smtClean="0">
                <a:solidFill>
                  <a:srgbClr val="FF0000"/>
                </a:solidFill>
              </a:rPr>
              <a:t>DO NOT PROVIDE DOCUMENTATION DIRECTLY TO AN EXTERNAL AUDITOR WITHOUT CONSULTATION WITH AMAS.</a:t>
            </a:r>
            <a:endParaRPr lang="en-US" sz="3000" b="1" u="sng" dirty="0">
              <a:solidFill>
                <a:srgbClr val="FF0000"/>
              </a:solidFill>
            </a:endParaRPr>
          </a:p>
        </p:txBody>
      </p:sp>
    </p:spTree>
    <p:extLst>
      <p:ext uri="{BB962C8B-B14F-4D97-AF65-F5344CB8AC3E}">
        <p14:creationId xmlns:p14="http://schemas.microsoft.com/office/powerpoint/2010/main" val="3791468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6192</TotalTime>
  <Words>1852</Words>
  <Application>Microsoft Office PowerPoint</Application>
  <PresentationFormat>Widescreen</PresentationFormat>
  <Paragraphs>275</Paragraphs>
  <Slides>29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Times New Roman</vt:lpstr>
      <vt:lpstr>Wingdings</vt:lpstr>
      <vt:lpstr>Metropolitan</vt:lpstr>
      <vt:lpstr>PowerPoint Presentation</vt:lpstr>
      <vt:lpstr>Agenda</vt:lpstr>
      <vt:lpstr>AMAS Organizational Chart</vt:lpstr>
      <vt:lpstr>AMAS Service Lines</vt:lpstr>
      <vt:lpstr>PowerPoint Presentation</vt:lpstr>
      <vt:lpstr>Definition of Internal Auditing</vt:lpstr>
      <vt:lpstr>Scope of Internal Auditing Services</vt:lpstr>
      <vt:lpstr>Scope of Internal Auditing Services Cont’d</vt:lpstr>
      <vt:lpstr>External Audit Coordination</vt:lpstr>
      <vt:lpstr>External Audit Coordination</vt:lpstr>
      <vt:lpstr>External Audit Coordination</vt:lpstr>
      <vt:lpstr>Non-Federal Agencies </vt:lpstr>
      <vt:lpstr>Types of External Audits </vt:lpstr>
      <vt:lpstr>External Audit Metrics</vt:lpstr>
      <vt:lpstr>External Audit Process</vt:lpstr>
      <vt:lpstr>The External Audit Process</vt:lpstr>
      <vt:lpstr>The External Audit Process</vt:lpstr>
      <vt:lpstr>Common Documentation Requests</vt:lpstr>
      <vt:lpstr>DHHS Audit of Administrative &amp; Clerical Costs</vt:lpstr>
      <vt:lpstr>Audit of Administrative &amp; Clerical Costs (Cont.)</vt:lpstr>
      <vt:lpstr>Current NSF-OIG Audit</vt:lpstr>
      <vt:lpstr>NSF Audit Results – Other UC Campuses</vt:lpstr>
      <vt:lpstr>Potential Audit Issues – Payroll </vt:lpstr>
      <vt:lpstr>Potential Audit Issues – Non-Payroll </vt:lpstr>
      <vt:lpstr>Is it an Audit or Investigation?</vt:lpstr>
      <vt:lpstr>Internal Investigations</vt:lpstr>
      <vt:lpstr>Improper Governmental Activities</vt:lpstr>
      <vt:lpstr>Investigations Policy Overview</vt:lpstr>
      <vt:lpstr>Where Do I Go For Help?</vt:lpstr>
    </vt:vector>
  </TitlesOfParts>
  <Company>UCSD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 San Diego Research Administration Training Program</dc:title>
  <dc:creator>Joyce, Nicole</dc:creator>
  <cp:lastModifiedBy>Greg Buchanan</cp:lastModifiedBy>
  <cp:revision>295</cp:revision>
  <cp:lastPrinted>2017-03-07T19:51:44Z</cp:lastPrinted>
  <dcterms:created xsi:type="dcterms:W3CDTF">2016-01-20T21:23:46Z</dcterms:created>
  <dcterms:modified xsi:type="dcterms:W3CDTF">2017-03-08T16:47:36Z</dcterms:modified>
</cp:coreProperties>
</file>