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5" r:id="rId3"/>
    <p:sldId id="282" r:id="rId4"/>
    <p:sldId id="263" r:id="rId5"/>
    <p:sldId id="264" r:id="rId6"/>
    <p:sldId id="269" r:id="rId7"/>
    <p:sldId id="281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3" r:id="rId19"/>
    <p:sldId id="26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5108-6E12-41C3-AF78-DB72E6653475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E988-7C8F-4A48-95FD-32CBD8E1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3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BB53C-29C2-4838-AA37-266F9D636DB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4F2CF-A3F7-4237-A9F1-1A0612E1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8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07" y="4119658"/>
            <a:ext cx="6858000" cy="9144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t="66070" b="4524"/>
          <a:stretch/>
        </p:blipFill>
        <p:spPr>
          <a:xfrm>
            <a:off x="1094539" y="2794000"/>
            <a:ext cx="6940326" cy="129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7491" b="42576"/>
          <a:stretch/>
        </p:blipFill>
        <p:spPr>
          <a:xfrm>
            <a:off x="1094539" y="563813"/>
            <a:ext cx="6940326" cy="22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07" y="4119658"/>
            <a:ext cx="6858000" cy="9144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2"/>
          <a:srcRect l="17046" t="7491" r="17079" b="42576"/>
          <a:stretch/>
        </p:blipFill>
        <p:spPr>
          <a:xfrm>
            <a:off x="1207008" y="502920"/>
            <a:ext cx="68580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7" y="504738"/>
            <a:ext cx="6858001" cy="305409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07" y="4119658"/>
            <a:ext cx="6858000" cy="9144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07" y="4119658"/>
            <a:ext cx="6858000" cy="9144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502920"/>
            <a:ext cx="6848889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93179"/>
            <a:ext cx="82296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18336"/>
            <a:ext cx="4040188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28490"/>
            <a:ext cx="4040188" cy="3549681"/>
          </a:xfrm>
        </p:spPr>
        <p:txBody>
          <a:bodyPr/>
          <a:lstStyle>
            <a:lvl1pPr>
              <a:buClrTx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213" indent="-214313">
              <a:buClrTx/>
              <a:buFont typeface="Arial"/>
              <a:buChar char="•"/>
              <a:defRPr sz="135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20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21509"/>
            <a:ext cx="4041775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28489"/>
            <a:ext cx="4041775" cy="3549680"/>
          </a:xfrm>
        </p:spPr>
        <p:txBody>
          <a:bodyPr/>
          <a:lstStyle>
            <a:lvl1pPr>
              <a:buClrTx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213" indent="-214313">
              <a:buClrTx/>
              <a:buFont typeface="Arial"/>
              <a:buChar char="•"/>
              <a:defRPr sz="135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20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457202" y="1325563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35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50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93179"/>
            <a:ext cx="82296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457202" y="1325563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35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18336"/>
            <a:ext cx="8229600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28490"/>
            <a:ext cx="8229600" cy="3549681"/>
          </a:xfrm>
        </p:spPr>
        <p:txBody>
          <a:bodyPr/>
          <a:lstStyle>
            <a:lvl1pPr>
              <a:buClrTx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213" indent="-214313">
              <a:buClrTx/>
              <a:buFont typeface="Arial"/>
              <a:buChar char="•"/>
              <a:defRPr sz="135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20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EE07-AF96-4601-BBA7-636A944FAA6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344D-FC5F-495E-A89B-026D4A597E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17" y="6074002"/>
            <a:ext cx="1600200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3" r:id="rId2"/>
    <p:sldLayoutId id="2147483659" r:id="rId3"/>
    <p:sldLayoutId id="2147483653" r:id="rId4"/>
    <p:sldLayoutId id="2147483654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nnotation_id=annotation_1958520933&amp;feature=iv&amp;src_vid=EICBESpvK8s&amp;v=ztD-v_vUtuQ" TargetMode="External"/><Relationship Id="rId2" Type="http://schemas.openxmlformats.org/officeDocument/2006/relationships/hyperlink" Target="https://www.youtube.com/watch?v=oLvzOelLXec&amp;list=PLNSNGxQE7NWlibdjPYGOsZaG-ol0pBsx3&amp;index=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rants.gov/2016/10/18/7-tips-for-transitioning-your-organization-to-workspace/" TargetMode="External"/><Relationship Id="rId2" Type="http://schemas.openxmlformats.org/officeDocument/2006/relationships/hyperlink" Target="https://www.grants.gov/web/grants/applicants/workspace-overview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log.grants.gov/2017/03/13/defining-grants-gov-workspace-roles-and-access-levels/" TargetMode="External"/><Relationship Id="rId4" Type="http://schemas.openxmlformats.org/officeDocument/2006/relationships/hyperlink" Target="https://www.youtube.com/watch?v=4RnSfnZJB6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ink.ucsd.edu/sponsor/ocga/staff-assignments.html" TargetMode="External"/><Relationship Id="rId2" Type="http://schemas.openxmlformats.org/officeDocument/2006/relationships/hyperlink" Target="mailto:jswarner@ucsd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y07.grants.gov/apply/OrcRegister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7" y="4119657"/>
            <a:ext cx="6858000" cy="151502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Grants.gov Workspace </a:t>
            </a:r>
          </a:p>
          <a:p>
            <a:r>
              <a:rPr lang="en-US" dirty="0" smtClean="0"/>
              <a:t>Office of Contract and Grant </a:t>
            </a:r>
            <a:r>
              <a:rPr lang="en-US" smtClean="0"/>
              <a:t>Administation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5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Workspace process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6195" y="1995797"/>
            <a:ext cx="3501081" cy="47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185" y="1540476"/>
            <a:ext cx="8947521" cy="43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1" y="1626330"/>
            <a:ext cx="8479838" cy="41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947" y="1491048"/>
            <a:ext cx="8950331" cy="4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333" y="1543949"/>
            <a:ext cx="8278827" cy="42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359" y="1395669"/>
            <a:ext cx="8841194" cy="41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2321" y="1478047"/>
            <a:ext cx="8302775" cy="41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Video: How to Create a Workspace</a:t>
            </a:r>
            <a:endParaRPr lang="en-US" sz="1800" dirty="0" smtClean="0">
              <a:hlinkClick r:id="rId3"/>
            </a:endParaRPr>
          </a:p>
          <a:p>
            <a:endParaRPr lang="en-US" sz="1800" dirty="0" smtClean="0">
              <a:hlinkClick r:id="rId3"/>
            </a:endParaRPr>
          </a:p>
          <a:p>
            <a:endParaRPr lang="en-US" sz="1800" dirty="0" smtClean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Video</a:t>
            </a:r>
            <a:r>
              <a:rPr lang="en-US" sz="1800" dirty="0">
                <a:hlinkClick r:id="rId3"/>
              </a:rPr>
              <a:t>: How to Complete Forms in a </a:t>
            </a:r>
            <a:r>
              <a:rPr lang="en-US" sz="1800" dirty="0" smtClean="0">
                <a:hlinkClick r:id="rId3"/>
              </a:rPr>
              <a:t>Workspace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43" y="3756454"/>
            <a:ext cx="3856949" cy="30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Allow Applicants to be added to a </a:t>
            </a:r>
            <a:r>
              <a:rPr lang="en-US" sz="2000" dirty="0" smtClean="0"/>
              <a:t>Workspace regardless </a:t>
            </a:r>
            <a:r>
              <a:rPr lang="en-US" sz="2000" dirty="0"/>
              <a:t>of Organization </a:t>
            </a:r>
            <a:r>
              <a:rPr lang="en-US" sz="2000" dirty="0" smtClean="0"/>
              <a:t>affiliation</a:t>
            </a:r>
          </a:p>
          <a:p>
            <a:r>
              <a:rPr lang="en-US" sz="2000" dirty="0" smtClean="0"/>
              <a:t>Forms-Level </a:t>
            </a:r>
            <a:r>
              <a:rPr lang="en-US" sz="2000" dirty="0"/>
              <a:t>Access Control for applicants </a:t>
            </a:r>
            <a:r>
              <a:rPr lang="en-US" sz="2000" dirty="0" smtClean="0"/>
              <a:t>within Workspace</a:t>
            </a:r>
          </a:p>
          <a:p>
            <a:r>
              <a:rPr lang="en-US" sz="2000" dirty="0" smtClean="0"/>
              <a:t>Workspace </a:t>
            </a:r>
            <a:r>
              <a:rPr lang="en-US" sz="2000" dirty="0"/>
              <a:t>Progress </a:t>
            </a:r>
            <a:r>
              <a:rPr lang="en-US" sz="2000" dirty="0" smtClean="0"/>
              <a:t>Bar</a:t>
            </a:r>
          </a:p>
          <a:p>
            <a:r>
              <a:rPr lang="en-US" sz="2000" dirty="0" smtClean="0"/>
              <a:t>Enhanced </a:t>
            </a:r>
            <a:r>
              <a:rPr lang="en-US" sz="2000" dirty="0"/>
              <a:t>Workspace copy features</a:t>
            </a:r>
          </a:p>
          <a:p>
            <a:r>
              <a:rPr lang="en-US" sz="2000" dirty="0" smtClean="0"/>
              <a:t>Include </a:t>
            </a:r>
            <a:r>
              <a:rPr lang="en-US" sz="2000" dirty="0"/>
              <a:t>PDF attachments in </a:t>
            </a:r>
            <a:r>
              <a:rPr lang="en-US" sz="2000" dirty="0" smtClean="0"/>
              <a:t>Application Preview</a:t>
            </a:r>
            <a:endParaRPr lang="en-US" sz="2000" dirty="0"/>
          </a:p>
          <a:p>
            <a:r>
              <a:rPr lang="en-US" sz="2000" dirty="0" smtClean="0"/>
              <a:t>One-Click </a:t>
            </a:r>
            <a:r>
              <a:rPr lang="en-US" sz="2000" dirty="0"/>
              <a:t>Subscribe to Opportunity and Saved</a:t>
            </a:r>
          </a:p>
          <a:p>
            <a:r>
              <a:rPr lang="en-US" sz="2000" dirty="0" smtClean="0"/>
              <a:t>More streamlined </a:t>
            </a:r>
            <a:r>
              <a:rPr lang="en-US" sz="2000" dirty="0"/>
              <a:t>registration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Upcoming Workspace Enhancements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Workspace overview: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www.grants.gov/web/grants/applicants/workspace-overview.html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Grants.gov Community Blog article: “7 Tips for Transitioning Your Organization to </a:t>
            </a:r>
            <a:r>
              <a:rPr lang="en-US" sz="2000" dirty="0" smtClean="0"/>
              <a:t>Grants.gov Workspace”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://blog.grants.gov/2016/10/18/7-tips-for-transitioning-your-organization-to-workspace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/>
              <a:t>Grants.gov Workspace Roles and Access Levels – Training video: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www.youtube.com/watch?v=4RnSfnZJB6w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Blog</a:t>
            </a:r>
            <a:r>
              <a:rPr lang="en-US" sz="2000" dirty="0"/>
              <a:t>: “Defining Grants.gov Workspace Roles and Access Levels” </a:t>
            </a:r>
            <a:r>
              <a:rPr lang="en-US" sz="2000" dirty="0">
                <a:hlinkClick r:id="rId5"/>
              </a:rPr>
              <a:t>https://blog.grants.gov/2017/03/13/defining-grants-gov-workspace-roles-and-access-levels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7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Legacy PDF Application Package will be phased </a:t>
            </a:r>
            <a:r>
              <a:rPr lang="en-US" sz="2000" dirty="0" smtClean="0"/>
              <a:t>out on </a:t>
            </a:r>
            <a:r>
              <a:rPr lang="en-US" sz="2000" dirty="0"/>
              <a:t>December 31, 2017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Applicants will no longer be able to download the older, single </a:t>
            </a:r>
            <a:r>
              <a:rPr lang="en-US" sz="2000" dirty="0" smtClean="0"/>
              <a:t>PDF application </a:t>
            </a:r>
            <a:r>
              <a:rPr lang="en-US" sz="2000" dirty="0"/>
              <a:t>package of forms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For any funding opportunities where applicants have downloaded </a:t>
            </a:r>
            <a:r>
              <a:rPr lang="en-US" sz="2000" dirty="0" smtClean="0"/>
              <a:t>the legacy </a:t>
            </a:r>
            <a:r>
              <a:rPr lang="en-US" sz="2000" dirty="0"/>
              <a:t>PDF application package, they will be able to continue to submit </a:t>
            </a:r>
            <a:r>
              <a:rPr lang="en-US" sz="2000" dirty="0" smtClean="0"/>
              <a:t>that package </a:t>
            </a:r>
            <a:r>
              <a:rPr lang="en-US" sz="2000" dirty="0"/>
              <a:t>until March 31, 2018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Retire Legacy PDF Application Package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27" y="4182633"/>
            <a:ext cx="3886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0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Please feel free to contact me at </a:t>
            </a:r>
            <a:r>
              <a:rPr lang="en-US" sz="2000" dirty="0" smtClean="0">
                <a:hlinkClick r:id="rId2"/>
              </a:rPr>
              <a:t>jswarner@ucsd.edu</a:t>
            </a:r>
            <a:r>
              <a:rPr lang="en-US" sz="2000" dirty="0" smtClean="0"/>
              <a:t> or 858-534-6721. </a:t>
            </a:r>
          </a:p>
          <a:p>
            <a:endParaRPr lang="en-US" sz="2000" dirty="0"/>
          </a:p>
          <a:p>
            <a:r>
              <a:rPr lang="en-US" sz="2000" dirty="0" smtClean="0"/>
              <a:t>OCGA Staff Assignment Tool:</a:t>
            </a:r>
            <a:endParaRPr lang="en-US" sz="2000" dirty="0"/>
          </a:p>
          <a:p>
            <a:pPr marL="0" indent="0">
              <a:buNone/>
            </a:pPr>
            <a:r>
              <a:rPr lang="en-US" sz="200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blink.ucsd.edu/sponsor/ocga/staff-assignments.html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4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925" y="2497310"/>
            <a:ext cx="7944792" cy="28531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Retire Legacy PDF Application Package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32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37928"/>
            <a:ext cx="8229600" cy="1756205"/>
          </a:xfrm>
        </p:spPr>
        <p:txBody>
          <a:bodyPr>
            <a:normAutofit/>
          </a:bodyPr>
          <a:lstStyle/>
          <a:p>
            <a:r>
              <a:rPr lang="en-US" sz="2400" dirty="0"/>
              <a:t>Workspace is </a:t>
            </a:r>
            <a:r>
              <a:rPr lang="en-US" sz="2400" dirty="0" smtClean="0"/>
              <a:t>a shared</a:t>
            </a:r>
            <a:r>
              <a:rPr lang="en-US" sz="2400" dirty="0"/>
              <a:t>, </a:t>
            </a:r>
            <a:r>
              <a:rPr lang="en-US" sz="2400" dirty="0" smtClean="0"/>
              <a:t>online environment to collaboratively complete </a:t>
            </a:r>
            <a:r>
              <a:rPr lang="en-US" sz="2400" dirty="0"/>
              <a:t>and </a:t>
            </a:r>
            <a:r>
              <a:rPr lang="en-US" sz="2400" dirty="0" smtClean="0"/>
              <a:t>submit grant applications. 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094133"/>
            <a:ext cx="8229600" cy="16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Multiple users can concurrently </a:t>
            </a:r>
            <a:r>
              <a:rPr lang="en-US" sz="2000" dirty="0" smtClean="0"/>
              <a:t>complete the </a:t>
            </a:r>
            <a:r>
              <a:rPr lang="en-US" sz="2000" dirty="0"/>
              <a:t>application forms</a:t>
            </a:r>
          </a:p>
          <a:p>
            <a:r>
              <a:rPr lang="en-US" sz="2000" dirty="0" smtClean="0"/>
              <a:t>Reuse/copy </a:t>
            </a:r>
            <a:r>
              <a:rPr lang="en-US" sz="2000" dirty="0"/>
              <a:t>prior Workspace forms to </a:t>
            </a:r>
            <a:r>
              <a:rPr lang="en-US" sz="2000" dirty="0" smtClean="0"/>
              <a:t>prepopulate a </a:t>
            </a:r>
            <a:r>
              <a:rPr lang="en-US" sz="2000" dirty="0"/>
              <a:t>new </a:t>
            </a:r>
            <a:r>
              <a:rPr lang="en-US" sz="2000" dirty="0" smtClean="0"/>
              <a:t>Workspace</a:t>
            </a:r>
          </a:p>
          <a:p>
            <a:r>
              <a:rPr lang="en-US" sz="2000" dirty="0" smtClean="0"/>
              <a:t>Upfront </a:t>
            </a:r>
            <a:r>
              <a:rPr lang="en-US" sz="2000" dirty="0"/>
              <a:t>validation allows applicants </a:t>
            </a:r>
            <a:r>
              <a:rPr lang="en-US" sz="2000" dirty="0" smtClean="0"/>
              <a:t>to correct </a:t>
            </a:r>
            <a:r>
              <a:rPr lang="en-US" sz="2000" dirty="0"/>
              <a:t>application errors prior </a:t>
            </a:r>
            <a:r>
              <a:rPr lang="en-US" sz="2000" dirty="0" smtClean="0"/>
              <a:t>to submission </a:t>
            </a:r>
            <a:r>
              <a:rPr lang="en-US" sz="2000" dirty="0"/>
              <a:t>thus </a:t>
            </a:r>
            <a:r>
              <a:rPr lang="en-US" sz="2000" dirty="0" smtClean="0"/>
              <a:t>drastically </a:t>
            </a:r>
            <a:r>
              <a:rPr lang="en-US" sz="2000" dirty="0"/>
              <a:t>reducing </a:t>
            </a:r>
            <a:r>
              <a:rPr lang="en-US" sz="2000" dirty="0" smtClean="0"/>
              <a:t>the number </a:t>
            </a:r>
            <a:r>
              <a:rPr lang="en-US" sz="2000" dirty="0"/>
              <a:t>of Grants.gov </a:t>
            </a:r>
            <a:r>
              <a:rPr lang="en-US" sz="2000" dirty="0" smtClean="0"/>
              <a:t>rejections</a:t>
            </a:r>
          </a:p>
          <a:p>
            <a:r>
              <a:rPr lang="en-US" sz="2000" dirty="0"/>
              <a:t>Complete an application </a:t>
            </a:r>
            <a:r>
              <a:rPr lang="en-US" sz="2000" dirty="0" smtClean="0"/>
              <a:t>form using </a:t>
            </a:r>
            <a:r>
              <a:rPr lang="en-US" sz="2000" dirty="0"/>
              <a:t>our online </a:t>
            </a:r>
            <a:r>
              <a:rPr lang="en-US" sz="2000" dirty="0" err="1"/>
              <a:t>webforms</a:t>
            </a:r>
            <a:r>
              <a:rPr lang="en-US" sz="2000" dirty="0"/>
              <a:t> </a:t>
            </a:r>
            <a:r>
              <a:rPr lang="en-US" sz="2000" dirty="0" smtClean="0"/>
              <a:t>or downloading/uploading </a:t>
            </a:r>
            <a:r>
              <a:rPr lang="en-US" sz="2000" dirty="0"/>
              <a:t>the </a:t>
            </a:r>
            <a:r>
              <a:rPr lang="en-US" sz="2000" dirty="0" smtClean="0"/>
              <a:t>PDF form</a:t>
            </a:r>
            <a:r>
              <a:rPr lang="en-US" sz="2000" dirty="0"/>
              <a:t>; applicants can </a:t>
            </a:r>
            <a:r>
              <a:rPr lang="en-US" sz="2000" dirty="0" smtClean="0"/>
              <a:t>seamlessly switch </a:t>
            </a:r>
            <a:r>
              <a:rPr lang="en-US" sz="2000" dirty="0"/>
              <a:t>between online and </a:t>
            </a:r>
            <a:r>
              <a:rPr lang="en-US" sz="2000" dirty="0" smtClean="0"/>
              <a:t>offline</a:t>
            </a:r>
          </a:p>
          <a:p>
            <a:r>
              <a:rPr lang="en-US" sz="2000" dirty="0"/>
              <a:t>Grantor changes to the Opportunity Package </a:t>
            </a:r>
            <a:r>
              <a:rPr lang="en-US" sz="2000" dirty="0" smtClean="0"/>
              <a:t>are immediately </a:t>
            </a:r>
            <a:r>
              <a:rPr lang="en-US" sz="2000" dirty="0"/>
              <a:t>reflected in Workspace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Benefits of Workspace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76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E-Business Point of Contact (</a:t>
            </a:r>
            <a:r>
              <a:rPr lang="en-US" sz="2000" dirty="0" err="1"/>
              <a:t>EBiz</a:t>
            </a:r>
            <a:r>
              <a:rPr lang="en-US" sz="2000" dirty="0"/>
              <a:t> POC</a:t>
            </a:r>
            <a:r>
              <a:rPr lang="en-US" sz="2000" dirty="0" smtClean="0"/>
              <a:t>): Delegates Grants.gov roles and access</a:t>
            </a:r>
          </a:p>
          <a:p>
            <a:endParaRPr lang="en-US" sz="2000" dirty="0" smtClean="0"/>
          </a:p>
          <a:p>
            <a:r>
              <a:rPr lang="en-US" sz="2000" dirty="0"/>
              <a:t>Authorized Organizational Representative (AOR) with MPIN: Submit any application on behalf of your </a:t>
            </a:r>
            <a:r>
              <a:rPr lang="en-US" sz="2000" dirty="0" smtClean="0"/>
              <a:t>Institute of </a:t>
            </a:r>
            <a:r>
              <a:rPr lang="en-US" sz="2000" smtClean="0"/>
              <a:t>Higher Education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Workspace </a:t>
            </a:r>
            <a:r>
              <a:rPr lang="en-US" sz="2000" dirty="0" smtClean="0"/>
              <a:t>Owner: Point person for proposal development. </a:t>
            </a:r>
          </a:p>
          <a:p>
            <a:endParaRPr lang="en-US" sz="2000" dirty="0" smtClean="0"/>
          </a:p>
          <a:p>
            <a:r>
              <a:rPr lang="en-US" sz="2000" dirty="0"/>
              <a:t>Workspace Participant: All staff who complete or review any document or form that goes into the grant </a:t>
            </a:r>
            <a:r>
              <a:rPr lang="en-US" sz="2000" dirty="0" smtClean="0"/>
              <a:t>application.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Workspace roles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62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UC San Diego users </a:t>
            </a:r>
            <a:r>
              <a:rPr lang="en-US" sz="2000" dirty="0"/>
              <a:t>can register at the following link, and OCGA (</a:t>
            </a:r>
            <a:r>
              <a:rPr lang="en-US" sz="2000" dirty="0" smtClean="0"/>
              <a:t>Ross Dammann) </a:t>
            </a:r>
            <a:r>
              <a:rPr lang="en-US" sz="2000" dirty="0"/>
              <a:t>will add the </a:t>
            </a:r>
            <a:r>
              <a:rPr lang="en-US" sz="2000" dirty="0" smtClean="0"/>
              <a:t>Manage Workspace </a:t>
            </a:r>
            <a:r>
              <a:rPr lang="en-US" sz="2000" dirty="0"/>
              <a:t>access.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apply07.grants.gov/apply/OrcRegister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Workspace roles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704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24409" y="2079483"/>
            <a:ext cx="3855171" cy="44284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Workspace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83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Workspace process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44130" y="2128837"/>
            <a:ext cx="5355180" cy="38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0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441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  <vt:lpstr>Grants.gov Workspace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Dammann, Ross</dc:creator>
  <cp:lastModifiedBy>Minvielle, Ana</cp:lastModifiedBy>
  <cp:revision>42</cp:revision>
  <dcterms:created xsi:type="dcterms:W3CDTF">2015-11-13T16:01:06Z</dcterms:created>
  <dcterms:modified xsi:type="dcterms:W3CDTF">2018-10-02T14:03:39Z</dcterms:modified>
</cp:coreProperties>
</file>