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801" r:id="rId2"/>
  </p:sldMasterIdLst>
  <p:notesMasterIdLst>
    <p:notesMasterId r:id="rId30"/>
  </p:notesMasterIdLst>
  <p:sldIdLst>
    <p:sldId id="256" r:id="rId3"/>
    <p:sldId id="317" r:id="rId4"/>
    <p:sldId id="265" r:id="rId5"/>
    <p:sldId id="346" r:id="rId6"/>
    <p:sldId id="318" r:id="rId7"/>
    <p:sldId id="360" r:id="rId8"/>
    <p:sldId id="330" r:id="rId9"/>
    <p:sldId id="331" r:id="rId10"/>
    <p:sldId id="321" r:id="rId11"/>
    <p:sldId id="322" r:id="rId12"/>
    <p:sldId id="323" r:id="rId13"/>
    <p:sldId id="324" r:id="rId14"/>
    <p:sldId id="356" r:id="rId15"/>
    <p:sldId id="347" r:id="rId16"/>
    <p:sldId id="348" r:id="rId17"/>
    <p:sldId id="325" r:id="rId18"/>
    <p:sldId id="349" r:id="rId19"/>
    <p:sldId id="305" r:id="rId20"/>
    <p:sldId id="366" r:id="rId21"/>
    <p:sldId id="363" r:id="rId22"/>
    <p:sldId id="362" r:id="rId23"/>
    <p:sldId id="364" r:id="rId24"/>
    <p:sldId id="365" r:id="rId25"/>
    <p:sldId id="332" r:id="rId26"/>
    <p:sldId id="311" r:id="rId27"/>
    <p:sldId id="313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F2630-4439-460B-9988-1C9BDE5782E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E6998F6-A5B9-452D-84B2-26B8F255E03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Fundamental Research</a:t>
          </a:r>
          <a:endParaRPr lang="en-US" dirty="0"/>
        </a:p>
      </dgm:t>
    </dgm:pt>
    <dgm:pt modelId="{00CEDABD-3203-4AC7-A7B3-3D7054AB216A}" type="parTrans" cxnId="{1F11EF62-29B8-47BA-BF44-003C0208613A}">
      <dgm:prSet/>
      <dgm:spPr/>
      <dgm:t>
        <a:bodyPr/>
        <a:lstStyle/>
        <a:p>
          <a:endParaRPr lang="en-US"/>
        </a:p>
      </dgm:t>
    </dgm:pt>
    <dgm:pt modelId="{55B23182-0F17-4247-A69A-9DFE8AFB59E3}" type="sibTrans" cxnId="{1F11EF62-29B8-47BA-BF44-003C0208613A}">
      <dgm:prSet/>
      <dgm:spPr/>
      <dgm:t>
        <a:bodyPr/>
        <a:lstStyle/>
        <a:p>
          <a:endParaRPr lang="en-US"/>
        </a:p>
      </dgm:t>
    </dgm:pt>
    <dgm:pt modelId="{ABC1DD6A-BCAE-431E-A5D5-5727FC3D178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Dual Use (EAR) Restricted Research</a:t>
          </a:r>
          <a:endParaRPr lang="en-US" dirty="0"/>
        </a:p>
      </dgm:t>
    </dgm:pt>
    <dgm:pt modelId="{DCC9C8F9-C2D3-4A4A-AFFD-9E18EB8FEE6B}" type="parTrans" cxnId="{82BB324A-F16F-41D2-AA07-6642EB10000E}">
      <dgm:prSet/>
      <dgm:spPr/>
      <dgm:t>
        <a:bodyPr/>
        <a:lstStyle/>
        <a:p>
          <a:endParaRPr lang="en-US"/>
        </a:p>
      </dgm:t>
    </dgm:pt>
    <dgm:pt modelId="{09794080-9192-4A6B-97DC-CC9F530D5268}" type="sibTrans" cxnId="{82BB324A-F16F-41D2-AA07-6642EB10000E}">
      <dgm:prSet/>
      <dgm:spPr/>
      <dgm:t>
        <a:bodyPr/>
        <a:lstStyle/>
        <a:p>
          <a:endParaRPr lang="en-US"/>
        </a:p>
      </dgm:t>
    </dgm:pt>
    <dgm:pt modelId="{BEE1201C-F804-402D-9223-106767A71F9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Military (ITAR) Restricted Research</a:t>
          </a:r>
          <a:endParaRPr lang="en-US" dirty="0"/>
        </a:p>
      </dgm:t>
    </dgm:pt>
    <dgm:pt modelId="{088450C3-70E1-4DD1-AE8A-F28ADD3639D7}" type="parTrans" cxnId="{991FEA34-2D52-434D-B3C8-BF20DD09C1C5}">
      <dgm:prSet/>
      <dgm:spPr/>
      <dgm:t>
        <a:bodyPr/>
        <a:lstStyle/>
        <a:p>
          <a:endParaRPr lang="en-US"/>
        </a:p>
      </dgm:t>
    </dgm:pt>
    <dgm:pt modelId="{CDC6A845-F140-4935-9539-93C176019E2A}" type="sibTrans" cxnId="{991FEA34-2D52-434D-B3C8-BF20DD09C1C5}">
      <dgm:prSet/>
      <dgm:spPr/>
      <dgm:t>
        <a:bodyPr/>
        <a:lstStyle/>
        <a:p>
          <a:endParaRPr lang="en-US"/>
        </a:p>
      </dgm:t>
    </dgm:pt>
    <dgm:pt modelId="{40BD6AD6-6ADC-473B-8473-4BDCA8B93F4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Classified Restricted Research</a:t>
          </a:r>
          <a:endParaRPr lang="en-US" dirty="0"/>
        </a:p>
      </dgm:t>
    </dgm:pt>
    <dgm:pt modelId="{4D3D56DC-5BAF-4A18-B9FA-31076E81C973}" type="parTrans" cxnId="{F48F00C6-A746-4534-BB6B-574903ACBB71}">
      <dgm:prSet/>
      <dgm:spPr/>
      <dgm:t>
        <a:bodyPr/>
        <a:lstStyle/>
        <a:p>
          <a:endParaRPr lang="en-US"/>
        </a:p>
      </dgm:t>
    </dgm:pt>
    <dgm:pt modelId="{997B8BBD-289F-4CDD-9507-8C75089003B6}" type="sibTrans" cxnId="{F48F00C6-A746-4534-BB6B-574903ACBB71}">
      <dgm:prSet/>
      <dgm:spPr/>
      <dgm:t>
        <a:bodyPr/>
        <a:lstStyle/>
        <a:p>
          <a:endParaRPr lang="en-US"/>
        </a:p>
      </dgm:t>
    </dgm:pt>
    <dgm:pt modelId="{92ABE0EE-6147-4635-8B58-63654E30172F}" type="pres">
      <dgm:prSet presAssocID="{E89F2630-4439-460B-9988-1C9BDE5782E4}" presName="Name0" presStyleCnt="0">
        <dgm:presLayoutVars>
          <dgm:dir/>
          <dgm:resizeHandles val="exact"/>
        </dgm:presLayoutVars>
      </dgm:prSet>
      <dgm:spPr/>
    </dgm:pt>
    <dgm:pt modelId="{B6A7754D-0CD0-490C-A849-DB13B8A2D8D8}" type="pres">
      <dgm:prSet presAssocID="{E89F2630-4439-460B-9988-1C9BDE5782E4}" presName="fgShape" presStyleLbl="fgShp" presStyleIdx="0" presStyleCnt="1" custScaleX="106349" custScaleY="207902"/>
      <dgm:spPr/>
    </dgm:pt>
    <dgm:pt modelId="{301B1D1B-EEE5-41DD-938B-C84F92DCB4CC}" type="pres">
      <dgm:prSet presAssocID="{E89F2630-4439-460B-9988-1C9BDE5782E4}" presName="linComp" presStyleCnt="0"/>
      <dgm:spPr/>
    </dgm:pt>
    <dgm:pt modelId="{C4D13010-387F-4FD5-B809-BE56A04F7DB9}" type="pres">
      <dgm:prSet presAssocID="{EE6998F6-A5B9-452D-84B2-26B8F255E038}" presName="compNode" presStyleCnt="0"/>
      <dgm:spPr/>
    </dgm:pt>
    <dgm:pt modelId="{B838ADF9-729C-403D-A47A-0756842D1C3B}" type="pres">
      <dgm:prSet presAssocID="{EE6998F6-A5B9-452D-84B2-26B8F255E038}" presName="bkgdShape" presStyleLbl="node1" presStyleIdx="0" presStyleCnt="4"/>
      <dgm:spPr/>
      <dgm:t>
        <a:bodyPr/>
        <a:lstStyle/>
        <a:p>
          <a:endParaRPr lang="en-US"/>
        </a:p>
      </dgm:t>
    </dgm:pt>
    <dgm:pt modelId="{CB8569D9-647B-4EDE-863B-392227E54715}" type="pres">
      <dgm:prSet presAssocID="{EE6998F6-A5B9-452D-84B2-26B8F255E03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93F35-DDF6-461C-9738-C2B7A2338970}" type="pres">
      <dgm:prSet presAssocID="{EE6998F6-A5B9-452D-84B2-26B8F255E038}" presName="invisiNode" presStyleLbl="node1" presStyleIdx="0" presStyleCnt="4"/>
      <dgm:spPr/>
    </dgm:pt>
    <dgm:pt modelId="{DB043175-C772-44BC-A5D6-B2B72D834B6B}" type="pres">
      <dgm:prSet presAssocID="{EE6998F6-A5B9-452D-84B2-26B8F255E038}" presName="imagNode" presStyleLbl="fgImgPlace1" presStyleIdx="0" presStyleCnt="4"/>
      <dgm:spPr>
        <a:solidFill>
          <a:srgbClr val="92D050"/>
        </a:solidFill>
      </dgm:spPr>
    </dgm:pt>
    <dgm:pt modelId="{B9B50A52-83CB-49CE-9463-BDCA57896362}" type="pres">
      <dgm:prSet presAssocID="{55B23182-0F17-4247-A69A-9DFE8AFB59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227771-A0E2-48A7-8786-F66009E56ED7}" type="pres">
      <dgm:prSet presAssocID="{ABC1DD6A-BCAE-431E-A5D5-5727FC3D178A}" presName="compNode" presStyleCnt="0"/>
      <dgm:spPr/>
    </dgm:pt>
    <dgm:pt modelId="{5C7405E2-5751-4DDE-8647-8D907AF1DED7}" type="pres">
      <dgm:prSet presAssocID="{ABC1DD6A-BCAE-431E-A5D5-5727FC3D178A}" presName="bkgdShape" presStyleLbl="node1" presStyleIdx="1" presStyleCnt="4"/>
      <dgm:spPr/>
      <dgm:t>
        <a:bodyPr/>
        <a:lstStyle/>
        <a:p>
          <a:endParaRPr lang="en-US"/>
        </a:p>
      </dgm:t>
    </dgm:pt>
    <dgm:pt modelId="{21860864-9758-4033-B39A-DF92E767A654}" type="pres">
      <dgm:prSet presAssocID="{ABC1DD6A-BCAE-431E-A5D5-5727FC3D178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25752-2D61-46C4-8EDF-F833CE804619}" type="pres">
      <dgm:prSet presAssocID="{ABC1DD6A-BCAE-431E-A5D5-5727FC3D178A}" presName="invisiNode" presStyleLbl="node1" presStyleIdx="1" presStyleCnt="4"/>
      <dgm:spPr/>
    </dgm:pt>
    <dgm:pt modelId="{B05C3A51-E8E0-4BB6-B601-A42CEA9EDEF5}" type="pres">
      <dgm:prSet presAssocID="{ABC1DD6A-BCAE-431E-A5D5-5727FC3D178A}" presName="imagNode" presStyleLbl="fgImgPlace1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DCF70B52-4BC9-4768-911B-3468209259F3}" type="pres">
      <dgm:prSet presAssocID="{09794080-9192-4A6B-97DC-CC9F530D52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2B4941-67F6-4D68-82CC-24B88D343C33}" type="pres">
      <dgm:prSet presAssocID="{BEE1201C-F804-402D-9223-106767A71F9B}" presName="compNode" presStyleCnt="0"/>
      <dgm:spPr/>
    </dgm:pt>
    <dgm:pt modelId="{A3136273-7CD8-4BF3-B14F-383441BA0FF6}" type="pres">
      <dgm:prSet presAssocID="{BEE1201C-F804-402D-9223-106767A71F9B}" presName="bkgdShape" presStyleLbl="node1" presStyleIdx="2" presStyleCnt="4" custLinFactNeighborX="1252" custLinFactNeighborY="2019"/>
      <dgm:spPr/>
      <dgm:t>
        <a:bodyPr/>
        <a:lstStyle/>
        <a:p>
          <a:endParaRPr lang="en-US"/>
        </a:p>
      </dgm:t>
    </dgm:pt>
    <dgm:pt modelId="{AB5070CC-6E8E-4BD5-B133-E189647F5B62}" type="pres">
      <dgm:prSet presAssocID="{BEE1201C-F804-402D-9223-106767A71F9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74C1-78D6-4312-9956-E557CD05E6D7}" type="pres">
      <dgm:prSet presAssocID="{BEE1201C-F804-402D-9223-106767A71F9B}" presName="invisiNode" presStyleLbl="node1" presStyleIdx="2" presStyleCnt="4"/>
      <dgm:spPr/>
    </dgm:pt>
    <dgm:pt modelId="{020B1D27-A628-4A90-B6D1-A10C8F6A3DD3}" type="pres">
      <dgm:prSet presAssocID="{BEE1201C-F804-402D-9223-106767A71F9B}" presName="imagNode" presStyleLbl="fgImgPlace1" presStyleIdx="2" presStyleCnt="4" custLinFactNeighborX="1288" custLinFactNeighborY="1932"/>
      <dgm:spPr>
        <a:solidFill>
          <a:srgbClr val="FF6600"/>
        </a:solidFill>
      </dgm:spPr>
    </dgm:pt>
    <dgm:pt modelId="{3AB22098-519C-47CF-878C-C7A0D74983B8}" type="pres">
      <dgm:prSet presAssocID="{CDC6A845-F140-4935-9539-93C176019E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A1E664-572B-4CAF-8B75-F55312D8125F}" type="pres">
      <dgm:prSet presAssocID="{40BD6AD6-6ADC-473B-8473-4BDCA8B93F4F}" presName="compNode" presStyleCnt="0"/>
      <dgm:spPr/>
    </dgm:pt>
    <dgm:pt modelId="{F2B390FB-3B36-483F-B2B1-AA3343B9AA58}" type="pres">
      <dgm:prSet presAssocID="{40BD6AD6-6ADC-473B-8473-4BDCA8B93F4F}" presName="bkgdShape" presStyleLbl="node1" presStyleIdx="3" presStyleCnt="4" custLinFactNeighborY="5236"/>
      <dgm:spPr/>
      <dgm:t>
        <a:bodyPr/>
        <a:lstStyle/>
        <a:p>
          <a:endParaRPr lang="en-US"/>
        </a:p>
      </dgm:t>
    </dgm:pt>
    <dgm:pt modelId="{13A7C756-EFFF-423F-951B-9D6E14E59F83}" type="pres">
      <dgm:prSet presAssocID="{40BD6AD6-6ADC-473B-8473-4BDCA8B93F4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605A5-67E9-478D-A2B1-1D76374C6586}" type="pres">
      <dgm:prSet presAssocID="{40BD6AD6-6ADC-473B-8473-4BDCA8B93F4F}" presName="invisiNode" presStyleLbl="node1" presStyleIdx="3" presStyleCnt="4"/>
      <dgm:spPr/>
    </dgm:pt>
    <dgm:pt modelId="{B0AB7620-59C3-4528-BD7A-4CF96FE5D46A}" type="pres">
      <dgm:prSet presAssocID="{40BD6AD6-6ADC-473B-8473-4BDCA8B93F4F}" presName="imagNode" presStyleLbl="fgImgPlace1" presStyleIdx="3" presStyleCnt="4"/>
      <dgm:spPr>
        <a:solidFill>
          <a:srgbClr val="C00000"/>
        </a:solidFill>
      </dgm:spPr>
    </dgm:pt>
  </dgm:ptLst>
  <dgm:cxnLst>
    <dgm:cxn modelId="{4BDC2994-1136-4FC9-B63A-7BBD51C69DBE}" type="presOf" srcId="{40BD6AD6-6ADC-473B-8473-4BDCA8B93F4F}" destId="{F2B390FB-3B36-483F-B2B1-AA3343B9AA58}" srcOrd="0" destOrd="0" presId="urn:microsoft.com/office/officeart/2005/8/layout/hList7"/>
    <dgm:cxn modelId="{100776D1-3BA1-4F9A-9B16-175F5E289E9A}" type="presOf" srcId="{55B23182-0F17-4247-A69A-9DFE8AFB59E3}" destId="{B9B50A52-83CB-49CE-9463-BDCA57896362}" srcOrd="0" destOrd="0" presId="urn:microsoft.com/office/officeart/2005/8/layout/hList7"/>
    <dgm:cxn modelId="{738698DC-2273-42F9-BA60-0174A4A893D4}" type="presOf" srcId="{CDC6A845-F140-4935-9539-93C176019E2A}" destId="{3AB22098-519C-47CF-878C-C7A0D74983B8}" srcOrd="0" destOrd="0" presId="urn:microsoft.com/office/officeart/2005/8/layout/hList7"/>
    <dgm:cxn modelId="{003B9066-C86B-4BDA-A9B5-98B83411A307}" type="presOf" srcId="{EE6998F6-A5B9-452D-84B2-26B8F255E038}" destId="{CB8569D9-647B-4EDE-863B-392227E54715}" srcOrd="1" destOrd="0" presId="urn:microsoft.com/office/officeart/2005/8/layout/hList7"/>
    <dgm:cxn modelId="{2C6D21FB-D98A-4AC2-964C-1E28D5440EBF}" type="presOf" srcId="{ABC1DD6A-BCAE-431E-A5D5-5727FC3D178A}" destId="{21860864-9758-4033-B39A-DF92E767A654}" srcOrd="1" destOrd="0" presId="urn:microsoft.com/office/officeart/2005/8/layout/hList7"/>
    <dgm:cxn modelId="{97A62B56-3DF6-418E-9457-3AF2D532C9A7}" type="presOf" srcId="{BEE1201C-F804-402D-9223-106767A71F9B}" destId="{AB5070CC-6E8E-4BD5-B133-E189647F5B62}" srcOrd="1" destOrd="0" presId="urn:microsoft.com/office/officeart/2005/8/layout/hList7"/>
    <dgm:cxn modelId="{E66C72ED-D880-4EFA-A6DC-3C292F7E412C}" type="presOf" srcId="{ABC1DD6A-BCAE-431E-A5D5-5727FC3D178A}" destId="{5C7405E2-5751-4DDE-8647-8D907AF1DED7}" srcOrd="0" destOrd="0" presId="urn:microsoft.com/office/officeart/2005/8/layout/hList7"/>
    <dgm:cxn modelId="{AA4D4F70-18C1-4BEC-A37E-B1E56B75C3C3}" type="presOf" srcId="{BEE1201C-F804-402D-9223-106767A71F9B}" destId="{A3136273-7CD8-4BF3-B14F-383441BA0FF6}" srcOrd="0" destOrd="0" presId="urn:microsoft.com/office/officeart/2005/8/layout/hList7"/>
    <dgm:cxn modelId="{F48F00C6-A746-4534-BB6B-574903ACBB71}" srcId="{E89F2630-4439-460B-9988-1C9BDE5782E4}" destId="{40BD6AD6-6ADC-473B-8473-4BDCA8B93F4F}" srcOrd="3" destOrd="0" parTransId="{4D3D56DC-5BAF-4A18-B9FA-31076E81C973}" sibTransId="{997B8BBD-289F-4CDD-9507-8C75089003B6}"/>
    <dgm:cxn modelId="{14AC9DC6-3D33-43D0-8812-2382938CBAC3}" type="presOf" srcId="{EE6998F6-A5B9-452D-84B2-26B8F255E038}" destId="{B838ADF9-729C-403D-A47A-0756842D1C3B}" srcOrd="0" destOrd="0" presId="urn:microsoft.com/office/officeart/2005/8/layout/hList7"/>
    <dgm:cxn modelId="{82BB324A-F16F-41D2-AA07-6642EB10000E}" srcId="{E89F2630-4439-460B-9988-1C9BDE5782E4}" destId="{ABC1DD6A-BCAE-431E-A5D5-5727FC3D178A}" srcOrd="1" destOrd="0" parTransId="{DCC9C8F9-C2D3-4A4A-AFFD-9E18EB8FEE6B}" sibTransId="{09794080-9192-4A6B-97DC-CC9F530D5268}"/>
    <dgm:cxn modelId="{94EBF6A1-5043-4E2A-BD22-89EE306463A6}" type="presOf" srcId="{E89F2630-4439-460B-9988-1C9BDE5782E4}" destId="{92ABE0EE-6147-4635-8B58-63654E30172F}" srcOrd="0" destOrd="0" presId="urn:microsoft.com/office/officeart/2005/8/layout/hList7"/>
    <dgm:cxn modelId="{991FEA34-2D52-434D-B3C8-BF20DD09C1C5}" srcId="{E89F2630-4439-460B-9988-1C9BDE5782E4}" destId="{BEE1201C-F804-402D-9223-106767A71F9B}" srcOrd="2" destOrd="0" parTransId="{088450C3-70E1-4DD1-AE8A-F28ADD3639D7}" sibTransId="{CDC6A845-F140-4935-9539-93C176019E2A}"/>
    <dgm:cxn modelId="{C6239ECA-FD31-4AAE-8485-E17D0CAC5D04}" type="presOf" srcId="{09794080-9192-4A6B-97DC-CC9F530D5268}" destId="{DCF70B52-4BC9-4768-911B-3468209259F3}" srcOrd="0" destOrd="0" presId="urn:microsoft.com/office/officeart/2005/8/layout/hList7"/>
    <dgm:cxn modelId="{98D61637-6284-4E8D-B090-0D3CF63C3236}" type="presOf" srcId="{40BD6AD6-6ADC-473B-8473-4BDCA8B93F4F}" destId="{13A7C756-EFFF-423F-951B-9D6E14E59F83}" srcOrd="1" destOrd="0" presId="urn:microsoft.com/office/officeart/2005/8/layout/hList7"/>
    <dgm:cxn modelId="{1F11EF62-29B8-47BA-BF44-003C0208613A}" srcId="{E89F2630-4439-460B-9988-1C9BDE5782E4}" destId="{EE6998F6-A5B9-452D-84B2-26B8F255E038}" srcOrd="0" destOrd="0" parTransId="{00CEDABD-3203-4AC7-A7B3-3D7054AB216A}" sibTransId="{55B23182-0F17-4247-A69A-9DFE8AFB59E3}"/>
    <dgm:cxn modelId="{5D1F02DE-8E55-4232-A298-5637834B1FC3}" type="presParOf" srcId="{92ABE0EE-6147-4635-8B58-63654E30172F}" destId="{B6A7754D-0CD0-490C-A849-DB13B8A2D8D8}" srcOrd="0" destOrd="0" presId="urn:microsoft.com/office/officeart/2005/8/layout/hList7"/>
    <dgm:cxn modelId="{FAA19BB0-AB4C-416A-BD6F-5D6816F1B47E}" type="presParOf" srcId="{92ABE0EE-6147-4635-8B58-63654E30172F}" destId="{301B1D1B-EEE5-41DD-938B-C84F92DCB4CC}" srcOrd="1" destOrd="0" presId="urn:microsoft.com/office/officeart/2005/8/layout/hList7"/>
    <dgm:cxn modelId="{AC5A6308-3334-41F8-B381-F336A4CD4E4D}" type="presParOf" srcId="{301B1D1B-EEE5-41DD-938B-C84F92DCB4CC}" destId="{C4D13010-387F-4FD5-B809-BE56A04F7DB9}" srcOrd="0" destOrd="0" presId="urn:microsoft.com/office/officeart/2005/8/layout/hList7"/>
    <dgm:cxn modelId="{A6091FD3-5DAA-417C-9BFA-1AEDC3B6A3AC}" type="presParOf" srcId="{C4D13010-387F-4FD5-B809-BE56A04F7DB9}" destId="{B838ADF9-729C-403D-A47A-0756842D1C3B}" srcOrd="0" destOrd="0" presId="urn:microsoft.com/office/officeart/2005/8/layout/hList7"/>
    <dgm:cxn modelId="{B518542B-9F8A-4FCF-AB43-3B18C689F5E7}" type="presParOf" srcId="{C4D13010-387F-4FD5-B809-BE56A04F7DB9}" destId="{CB8569D9-647B-4EDE-863B-392227E54715}" srcOrd="1" destOrd="0" presId="urn:microsoft.com/office/officeart/2005/8/layout/hList7"/>
    <dgm:cxn modelId="{6EA673AC-6F5A-480A-8664-C884A3489144}" type="presParOf" srcId="{C4D13010-387F-4FD5-B809-BE56A04F7DB9}" destId="{DAD93F35-DDF6-461C-9738-C2B7A2338970}" srcOrd="2" destOrd="0" presId="urn:microsoft.com/office/officeart/2005/8/layout/hList7"/>
    <dgm:cxn modelId="{0FB2F597-23B3-4ECF-AA40-CE1B7A523B10}" type="presParOf" srcId="{C4D13010-387F-4FD5-B809-BE56A04F7DB9}" destId="{DB043175-C772-44BC-A5D6-B2B72D834B6B}" srcOrd="3" destOrd="0" presId="urn:microsoft.com/office/officeart/2005/8/layout/hList7"/>
    <dgm:cxn modelId="{021A5CD8-9CAB-4345-91F6-3862E4B48763}" type="presParOf" srcId="{301B1D1B-EEE5-41DD-938B-C84F92DCB4CC}" destId="{B9B50A52-83CB-49CE-9463-BDCA57896362}" srcOrd="1" destOrd="0" presId="urn:microsoft.com/office/officeart/2005/8/layout/hList7"/>
    <dgm:cxn modelId="{4F26B135-7E5F-4734-B141-CE0DF39ABC41}" type="presParOf" srcId="{301B1D1B-EEE5-41DD-938B-C84F92DCB4CC}" destId="{4E227771-A0E2-48A7-8786-F66009E56ED7}" srcOrd="2" destOrd="0" presId="urn:microsoft.com/office/officeart/2005/8/layout/hList7"/>
    <dgm:cxn modelId="{6A694567-5625-450C-A613-872EEC661ABC}" type="presParOf" srcId="{4E227771-A0E2-48A7-8786-F66009E56ED7}" destId="{5C7405E2-5751-4DDE-8647-8D907AF1DED7}" srcOrd="0" destOrd="0" presId="urn:microsoft.com/office/officeart/2005/8/layout/hList7"/>
    <dgm:cxn modelId="{582BECA4-43C1-4DF3-BFA0-5A1526242920}" type="presParOf" srcId="{4E227771-A0E2-48A7-8786-F66009E56ED7}" destId="{21860864-9758-4033-B39A-DF92E767A654}" srcOrd="1" destOrd="0" presId="urn:microsoft.com/office/officeart/2005/8/layout/hList7"/>
    <dgm:cxn modelId="{69B6BD55-27EF-46E3-B87A-0682F40FDF8F}" type="presParOf" srcId="{4E227771-A0E2-48A7-8786-F66009E56ED7}" destId="{71825752-2D61-46C4-8EDF-F833CE804619}" srcOrd="2" destOrd="0" presId="urn:microsoft.com/office/officeart/2005/8/layout/hList7"/>
    <dgm:cxn modelId="{1AD17107-5FE5-410D-8A3C-B45FAC02A662}" type="presParOf" srcId="{4E227771-A0E2-48A7-8786-F66009E56ED7}" destId="{B05C3A51-E8E0-4BB6-B601-A42CEA9EDEF5}" srcOrd="3" destOrd="0" presId="urn:microsoft.com/office/officeart/2005/8/layout/hList7"/>
    <dgm:cxn modelId="{FCC24041-F448-488C-9F3B-82D16485601E}" type="presParOf" srcId="{301B1D1B-EEE5-41DD-938B-C84F92DCB4CC}" destId="{DCF70B52-4BC9-4768-911B-3468209259F3}" srcOrd="3" destOrd="0" presId="urn:microsoft.com/office/officeart/2005/8/layout/hList7"/>
    <dgm:cxn modelId="{243EC775-3FF2-4589-82DF-50C802D3F664}" type="presParOf" srcId="{301B1D1B-EEE5-41DD-938B-C84F92DCB4CC}" destId="{AA2B4941-67F6-4D68-82CC-24B88D343C33}" srcOrd="4" destOrd="0" presId="urn:microsoft.com/office/officeart/2005/8/layout/hList7"/>
    <dgm:cxn modelId="{114A7277-AD4E-41EA-83FE-108627B82BD9}" type="presParOf" srcId="{AA2B4941-67F6-4D68-82CC-24B88D343C33}" destId="{A3136273-7CD8-4BF3-B14F-383441BA0FF6}" srcOrd="0" destOrd="0" presId="urn:microsoft.com/office/officeart/2005/8/layout/hList7"/>
    <dgm:cxn modelId="{1E08B37F-2CC5-421D-80D4-2A6F988E335D}" type="presParOf" srcId="{AA2B4941-67F6-4D68-82CC-24B88D343C33}" destId="{AB5070CC-6E8E-4BD5-B133-E189647F5B62}" srcOrd="1" destOrd="0" presId="urn:microsoft.com/office/officeart/2005/8/layout/hList7"/>
    <dgm:cxn modelId="{3B666C1B-3836-4433-AC1F-73080DC03511}" type="presParOf" srcId="{AA2B4941-67F6-4D68-82CC-24B88D343C33}" destId="{6BF474C1-78D6-4312-9956-E557CD05E6D7}" srcOrd="2" destOrd="0" presId="urn:microsoft.com/office/officeart/2005/8/layout/hList7"/>
    <dgm:cxn modelId="{4E0121C8-3FE0-48D9-8C68-EE01AAEB1802}" type="presParOf" srcId="{AA2B4941-67F6-4D68-82CC-24B88D343C33}" destId="{020B1D27-A628-4A90-B6D1-A10C8F6A3DD3}" srcOrd="3" destOrd="0" presId="urn:microsoft.com/office/officeart/2005/8/layout/hList7"/>
    <dgm:cxn modelId="{1C9C39A8-310B-42E7-988A-21B9DC0CEC82}" type="presParOf" srcId="{301B1D1B-EEE5-41DD-938B-C84F92DCB4CC}" destId="{3AB22098-519C-47CF-878C-C7A0D74983B8}" srcOrd="5" destOrd="0" presId="urn:microsoft.com/office/officeart/2005/8/layout/hList7"/>
    <dgm:cxn modelId="{82CA15C1-382A-4A2F-B8D5-B493B82996E8}" type="presParOf" srcId="{301B1D1B-EEE5-41DD-938B-C84F92DCB4CC}" destId="{DAA1E664-572B-4CAF-8B75-F55312D8125F}" srcOrd="6" destOrd="0" presId="urn:microsoft.com/office/officeart/2005/8/layout/hList7"/>
    <dgm:cxn modelId="{DE4350AF-9881-4558-B28A-5C44BC1CC4EA}" type="presParOf" srcId="{DAA1E664-572B-4CAF-8B75-F55312D8125F}" destId="{F2B390FB-3B36-483F-B2B1-AA3343B9AA58}" srcOrd="0" destOrd="0" presId="urn:microsoft.com/office/officeart/2005/8/layout/hList7"/>
    <dgm:cxn modelId="{C4708029-CFD3-40AC-8C2E-BB53510B0E15}" type="presParOf" srcId="{DAA1E664-572B-4CAF-8B75-F55312D8125F}" destId="{13A7C756-EFFF-423F-951B-9D6E14E59F83}" srcOrd="1" destOrd="0" presId="urn:microsoft.com/office/officeart/2005/8/layout/hList7"/>
    <dgm:cxn modelId="{56F04CFA-258B-4595-AB05-C0BDB43FA096}" type="presParOf" srcId="{DAA1E664-572B-4CAF-8B75-F55312D8125F}" destId="{1AD605A5-67E9-478D-A2B1-1D76374C6586}" srcOrd="2" destOrd="0" presId="urn:microsoft.com/office/officeart/2005/8/layout/hList7"/>
    <dgm:cxn modelId="{C04F8F76-ACD6-494A-9304-9A2756E518BC}" type="presParOf" srcId="{DAA1E664-572B-4CAF-8B75-F55312D8125F}" destId="{B0AB7620-59C3-4528-BD7A-4CF96FE5D46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80089-754B-4E18-8116-6A651EA7C119}" type="doc">
      <dgm:prSet loTypeId="urn:microsoft.com/office/officeart/2005/8/layout/hierarchy1" loCatId="hierarchy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9BBF7731-7FA1-40A9-A2BD-7FD78D5C8702}">
      <dgm:prSet phldrT="[Text]"/>
      <dgm:spPr/>
      <dgm:t>
        <a:bodyPr/>
        <a:lstStyle/>
        <a:p>
          <a:r>
            <a:rPr lang="en-US" b="1" dirty="0" smtClean="0"/>
            <a:t>Tangible exports</a:t>
          </a:r>
          <a:r>
            <a:rPr lang="en-US" dirty="0" smtClean="0"/>
            <a:t> of hardware, software, technology</a:t>
          </a:r>
          <a:endParaRPr lang="en-US" dirty="0"/>
        </a:p>
      </dgm:t>
    </dgm:pt>
    <dgm:pt modelId="{D524AB0B-6523-4FD0-BDDF-A8435D78830C}" type="parTrans" cxnId="{3F67B6D3-D25E-4FE4-8896-7556AEA76D2B}">
      <dgm:prSet/>
      <dgm:spPr/>
      <dgm:t>
        <a:bodyPr/>
        <a:lstStyle/>
        <a:p>
          <a:endParaRPr lang="en-US"/>
        </a:p>
      </dgm:t>
    </dgm:pt>
    <dgm:pt modelId="{E7FDDF02-6C5B-4AE3-BDF0-7EF4106BAB33}" type="sibTrans" cxnId="{3F67B6D3-D25E-4FE4-8896-7556AEA76D2B}">
      <dgm:prSet/>
      <dgm:spPr/>
      <dgm:t>
        <a:bodyPr/>
        <a:lstStyle/>
        <a:p>
          <a:endParaRPr lang="en-US"/>
        </a:p>
      </dgm:t>
    </dgm:pt>
    <dgm:pt modelId="{43CEA662-6D14-435B-BDA1-8138E3306A23}">
      <dgm:prSet phldrT="[Text]"/>
      <dgm:spPr/>
      <dgm:t>
        <a:bodyPr/>
        <a:lstStyle/>
        <a:p>
          <a:r>
            <a:rPr lang="en-US" b="0" dirty="0" smtClean="0"/>
            <a:t>Export controlled </a:t>
          </a:r>
          <a:r>
            <a:rPr lang="en-US" b="1" dirty="0" smtClean="0"/>
            <a:t>technology or technical data </a:t>
          </a:r>
          <a:r>
            <a:rPr lang="en-US" b="0" dirty="0" smtClean="0"/>
            <a:t>received from a sponsor or 3</a:t>
          </a:r>
          <a:r>
            <a:rPr lang="en-US" b="0" baseline="30000" dirty="0" smtClean="0"/>
            <a:t>rd</a:t>
          </a:r>
          <a:r>
            <a:rPr lang="en-US" b="0" dirty="0" smtClean="0"/>
            <a:t> party</a:t>
          </a:r>
          <a:endParaRPr lang="en-US" b="0" dirty="0"/>
        </a:p>
      </dgm:t>
    </dgm:pt>
    <dgm:pt modelId="{A375B600-67FF-4A79-B958-78C117D35D99}" type="parTrans" cxnId="{541EE7CA-49C6-4C13-8E7F-4FDDF77F0D23}">
      <dgm:prSet/>
      <dgm:spPr/>
      <dgm:t>
        <a:bodyPr/>
        <a:lstStyle/>
        <a:p>
          <a:endParaRPr lang="en-US"/>
        </a:p>
      </dgm:t>
    </dgm:pt>
    <dgm:pt modelId="{DEB09598-36BD-49E2-822A-EA1ADDB2D76B}" type="sibTrans" cxnId="{541EE7CA-49C6-4C13-8E7F-4FDDF77F0D23}">
      <dgm:prSet/>
      <dgm:spPr/>
      <dgm:t>
        <a:bodyPr/>
        <a:lstStyle/>
        <a:p>
          <a:endParaRPr lang="en-US"/>
        </a:p>
      </dgm:t>
    </dgm:pt>
    <dgm:pt modelId="{5AFFCF4C-F2BD-4A21-BC4A-880001FA3077}">
      <dgm:prSet/>
      <dgm:spPr/>
      <dgm:t>
        <a:bodyPr/>
        <a:lstStyle/>
        <a:p>
          <a:r>
            <a:rPr lang="en-US" dirty="0" smtClean="0"/>
            <a:t>Export controlled </a:t>
          </a:r>
          <a:r>
            <a:rPr lang="en-US" b="0" dirty="0" smtClean="0"/>
            <a:t>activities</a:t>
          </a:r>
          <a:r>
            <a:rPr lang="en-US" b="1" dirty="0" smtClean="0"/>
            <a:t> – “defense services”</a:t>
          </a:r>
          <a:endParaRPr lang="en-US" b="1" dirty="0"/>
        </a:p>
      </dgm:t>
    </dgm:pt>
    <dgm:pt modelId="{15B5D198-11AE-43DA-97D7-E37EEC1095EF}" type="parTrans" cxnId="{7FD33026-1C3A-4872-94DE-02958EA8D5ED}">
      <dgm:prSet/>
      <dgm:spPr/>
      <dgm:t>
        <a:bodyPr/>
        <a:lstStyle/>
        <a:p>
          <a:endParaRPr lang="en-US"/>
        </a:p>
      </dgm:t>
    </dgm:pt>
    <dgm:pt modelId="{59A6AEBC-758F-4025-B9F4-CE5700EB2D15}" type="sibTrans" cxnId="{7FD33026-1C3A-4872-94DE-02958EA8D5ED}">
      <dgm:prSet/>
      <dgm:spPr/>
      <dgm:t>
        <a:bodyPr/>
        <a:lstStyle/>
        <a:p>
          <a:endParaRPr lang="en-US"/>
        </a:p>
      </dgm:t>
    </dgm:pt>
    <dgm:pt modelId="{46CCE07B-8B00-4094-8696-9A88532833A7}">
      <dgm:prSet phldrT="[Text]"/>
      <dgm:spPr/>
      <dgm:t>
        <a:bodyPr/>
        <a:lstStyle/>
        <a:p>
          <a:r>
            <a:rPr lang="en-US" dirty="0" smtClean="0"/>
            <a:t>Fundamental Research does </a:t>
          </a:r>
          <a:r>
            <a:rPr lang="en-US" b="1" dirty="0" smtClean="0">
              <a:solidFill>
                <a:srgbClr val="FF0000"/>
              </a:solidFill>
            </a:rPr>
            <a:t>NOT</a:t>
          </a:r>
          <a:r>
            <a:rPr lang="en-US" dirty="0" smtClean="0"/>
            <a:t> cover --</a:t>
          </a:r>
          <a:endParaRPr lang="en-US" dirty="0"/>
        </a:p>
      </dgm:t>
    </dgm:pt>
    <dgm:pt modelId="{B64E45DE-57DB-439D-B0CC-61C4BE74F1B8}" type="sibTrans" cxnId="{58E3D328-DAD4-4A0E-BA70-FAEA1D5A9F50}">
      <dgm:prSet/>
      <dgm:spPr/>
      <dgm:t>
        <a:bodyPr/>
        <a:lstStyle/>
        <a:p>
          <a:endParaRPr lang="en-US"/>
        </a:p>
      </dgm:t>
    </dgm:pt>
    <dgm:pt modelId="{BA4C7551-EADE-4679-8F69-2E374A74CADB}" type="parTrans" cxnId="{58E3D328-DAD4-4A0E-BA70-FAEA1D5A9F50}">
      <dgm:prSet/>
      <dgm:spPr/>
      <dgm:t>
        <a:bodyPr/>
        <a:lstStyle/>
        <a:p>
          <a:endParaRPr lang="en-US"/>
        </a:p>
      </dgm:t>
    </dgm:pt>
    <dgm:pt modelId="{A0C160A3-8A3F-4F39-911D-AFCB0E39B7A7}">
      <dgm:prSet/>
      <dgm:spPr/>
      <dgm:t>
        <a:bodyPr/>
        <a:lstStyle/>
        <a:p>
          <a:r>
            <a:rPr lang="en-US" b="0" dirty="0" smtClean="0"/>
            <a:t>Research involving creation or use of certain </a:t>
          </a:r>
          <a:r>
            <a:rPr lang="en-US" b="1" dirty="0" smtClean="0"/>
            <a:t>encryption source code</a:t>
          </a:r>
          <a:endParaRPr lang="en-US" b="1" dirty="0"/>
        </a:p>
      </dgm:t>
    </dgm:pt>
    <dgm:pt modelId="{B5B2AC73-B3D4-47EF-A3CC-EA241780743D}" type="parTrans" cxnId="{FFD27855-569F-4F3C-B3CC-39EC63E60432}">
      <dgm:prSet/>
      <dgm:spPr/>
      <dgm:t>
        <a:bodyPr/>
        <a:lstStyle/>
        <a:p>
          <a:endParaRPr lang="en-US"/>
        </a:p>
      </dgm:t>
    </dgm:pt>
    <dgm:pt modelId="{AB41B19C-B21F-4274-951F-6386B725760B}" type="sibTrans" cxnId="{FFD27855-569F-4F3C-B3CC-39EC63E60432}">
      <dgm:prSet/>
      <dgm:spPr/>
      <dgm:t>
        <a:bodyPr/>
        <a:lstStyle/>
        <a:p>
          <a:endParaRPr lang="en-US"/>
        </a:p>
      </dgm:t>
    </dgm:pt>
    <dgm:pt modelId="{2086FF30-B6E3-47C4-A8F8-DFE90297C992}">
      <dgm:prSet/>
      <dgm:spPr/>
      <dgm:t>
        <a:bodyPr/>
        <a:lstStyle/>
        <a:p>
          <a:r>
            <a:rPr lang="en-US" b="1" dirty="0" smtClean="0"/>
            <a:t>Sales and Service</a:t>
          </a:r>
          <a:endParaRPr lang="en-US" b="1" dirty="0"/>
        </a:p>
      </dgm:t>
    </dgm:pt>
    <dgm:pt modelId="{0E457C24-A8D5-4015-9BE8-D329D8DDF08B}" type="parTrans" cxnId="{5BAC4142-D55B-49CC-BFE0-F953CCED58F2}">
      <dgm:prSet/>
      <dgm:spPr/>
      <dgm:t>
        <a:bodyPr/>
        <a:lstStyle/>
        <a:p>
          <a:endParaRPr lang="en-US"/>
        </a:p>
      </dgm:t>
    </dgm:pt>
    <dgm:pt modelId="{7D378091-ACB1-450B-913C-E45382421C1F}" type="sibTrans" cxnId="{5BAC4142-D55B-49CC-BFE0-F953CCED58F2}">
      <dgm:prSet/>
      <dgm:spPr/>
      <dgm:t>
        <a:bodyPr/>
        <a:lstStyle/>
        <a:p>
          <a:endParaRPr lang="en-US"/>
        </a:p>
      </dgm:t>
    </dgm:pt>
    <dgm:pt modelId="{1E34835B-D784-4498-A01F-62004DA20E0A}" type="pres">
      <dgm:prSet presAssocID="{59080089-754B-4E18-8116-6A651EA7C1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07150-7497-4C84-B33E-215DAF295FDA}" type="pres">
      <dgm:prSet presAssocID="{46CCE07B-8B00-4094-8696-9A88532833A7}" presName="hierRoot1" presStyleCnt="0"/>
      <dgm:spPr/>
    </dgm:pt>
    <dgm:pt modelId="{48E15457-62D6-459F-972B-DD7E6A6E264D}" type="pres">
      <dgm:prSet presAssocID="{46CCE07B-8B00-4094-8696-9A88532833A7}" presName="composite" presStyleCnt="0"/>
      <dgm:spPr/>
    </dgm:pt>
    <dgm:pt modelId="{E9C13314-D5A2-4949-AF91-E2EE134F384F}" type="pres">
      <dgm:prSet presAssocID="{46CCE07B-8B00-4094-8696-9A88532833A7}" presName="background" presStyleLbl="node0" presStyleIdx="0" presStyleCnt="1"/>
      <dgm:spPr/>
    </dgm:pt>
    <dgm:pt modelId="{52A30DB0-23A6-4887-88D4-2B7F825E2A49}" type="pres">
      <dgm:prSet presAssocID="{46CCE07B-8B00-4094-8696-9A88532833A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FD737-AEB0-42CA-84B1-85049F2AD8D8}" type="pres">
      <dgm:prSet presAssocID="{46CCE07B-8B00-4094-8696-9A88532833A7}" presName="hierChild2" presStyleCnt="0"/>
      <dgm:spPr/>
    </dgm:pt>
    <dgm:pt modelId="{6DE5F659-3148-40F9-B48B-793FE18E4091}" type="pres">
      <dgm:prSet presAssocID="{D524AB0B-6523-4FD0-BDDF-A8435D78830C}" presName="Name10" presStyleLbl="parChTrans1D2" presStyleIdx="0" presStyleCnt="5"/>
      <dgm:spPr/>
      <dgm:t>
        <a:bodyPr/>
        <a:lstStyle/>
        <a:p>
          <a:endParaRPr lang="en-US"/>
        </a:p>
      </dgm:t>
    </dgm:pt>
    <dgm:pt modelId="{F1BFEE6F-7520-49F9-B866-0DC4702854D7}" type="pres">
      <dgm:prSet presAssocID="{9BBF7731-7FA1-40A9-A2BD-7FD78D5C8702}" presName="hierRoot2" presStyleCnt="0"/>
      <dgm:spPr/>
    </dgm:pt>
    <dgm:pt modelId="{4C3F3735-754B-4F26-BFC5-4BB401008D6D}" type="pres">
      <dgm:prSet presAssocID="{9BBF7731-7FA1-40A9-A2BD-7FD78D5C8702}" presName="composite2" presStyleCnt="0"/>
      <dgm:spPr/>
    </dgm:pt>
    <dgm:pt modelId="{3E41CD3F-08E0-47FB-8C7E-76DECFAF7635}" type="pres">
      <dgm:prSet presAssocID="{9BBF7731-7FA1-40A9-A2BD-7FD78D5C8702}" presName="background2" presStyleLbl="node2" presStyleIdx="0" presStyleCnt="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6B9EA74-2866-4C7F-913F-910968ABF0EE}" type="pres">
      <dgm:prSet presAssocID="{9BBF7731-7FA1-40A9-A2BD-7FD78D5C8702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B1DAF7-5872-4127-AF42-BC1C0AEB7FB7}" type="pres">
      <dgm:prSet presAssocID="{9BBF7731-7FA1-40A9-A2BD-7FD78D5C8702}" presName="hierChild3" presStyleCnt="0"/>
      <dgm:spPr/>
    </dgm:pt>
    <dgm:pt modelId="{21D44637-9C24-491E-87C8-C127C2B1FE1B}" type="pres">
      <dgm:prSet presAssocID="{A375B600-67FF-4A79-B958-78C117D35D99}" presName="Name10" presStyleLbl="parChTrans1D2" presStyleIdx="1" presStyleCnt="5"/>
      <dgm:spPr/>
      <dgm:t>
        <a:bodyPr/>
        <a:lstStyle/>
        <a:p>
          <a:endParaRPr lang="en-US"/>
        </a:p>
      </dgm:t>
    </dgm:pt>
    <dgm:pt modelId="{78F8273D-D92D-459A-8427-67B04B3A8345}" type="pres">
      <dgm:prSet presAssocID="{43CEA662-6D14-435B-BDA1-8138E3306A23}" presName="hierRoot2" presStyleCnt="0"/>
      <dgm:spPr/>
    </dgm:pt>
    <dgm:pt modelId="{4D5E0BCF-E669-492C-BADD-D94287C4B541}" type="pres">
      <dgm:prSet presAssocID="{43CEA662-6D14-435B-BDA1-8138E3306A23}" presName="composite2" presStyleCnt="0"/>
      <dgm:spPr/>
    </dgm:pt>
    <dgm:pt modelId="{C6D78948-9FD1-4E84-AA91-C2027BB07E3E}" type="pres">
      <dgm:prSet presAssocID="{43CEA662-6D14-435B-BDA1-8138E3306A23}" presName="background2" presStyleLbl="node2" presStyleIdx="1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F469FB94-4407-4E88-BE31-314AF8ED2A9B}" type="pres">
      <dgm:prSet presAssocID="{43CEA662-6D14-435B-BDA1-8138E3306A2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223E57-5BDB-4F4D-BAF4-51C133794702}" type="pres">
      <dgm:prSet presAssocID="{43CEA662-6D14-435B-BDA1-8138E3306A23}" presName="hierChild3" presStyleCnt="0"/>
      <dgm:spPr/>
    </dgm:pt>
    <dgm:pt modelId="{8461A438-FF6F-4322-8409-94A71039C1C7}" type="pres">
      <dgm:prSet presAssocID="{15B5D198-11AE-43DA-97D7-E37EEC1095EF}" presName="Name10" presStyleLbl="parChTrans1D2" presStyleIdx="2" presStyleCnt="5"/>
      <dgm:spPr/>
      <dgm:t>
        <a:bodyPr/>
        <a:lstStyle/>
        <a:p>
          <a:endParaRPr lang="en-US"/>
        </a:p>
      </dgm:t>
    </dgm:pt>
    <dgm:pt modelId="{70B4A71C-779A-45CD-AE74-32C420CB8E76}" type="pres">
      <dgm:prSet presAssocID="{5AFFCF4C-F2BD-4A21-BC4A-880001FA3077}" presName="hierRoot2" presStyleCnt="0"/>
      <dgm:spPr/>
    </dgm:pt>
    <dgm:pt modelId="{23919CD0-1B07-497F-AE3B-10B1E4E9F396}" type="pres">
      <dgm:prSet presAssocID="{5AFFCF4C-F2BD-4A21-BC4A-880001FA3077}" presName="composite2" presStyleCnt="0"/>
      <dgm:spPr/>
    </dgm:pt>
    <dgm:pt modelId="{9472F20E-293B-41FC-AEC0-45BDE7589122}" type="pres">
      <dgm:prSet presAssocID="{5AFFCF4C-F2BD-4A21-BC4A-880001FA3077}" presName="background2" presStyleLbl="node2" presStyleIdx="2" presStyleCnt="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64865A19-BAEF-4A64-9BE5-7A5B9FA39D33}" type="pres">
      <dgm:prSet presAssocID="{5AFFCF4C-F2BD-4A21-BC4A-880001FA3077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B79F69-0BA4-4088-8310-361FE23573A6}" type="pres">
      <dgm:prSet presAssocID="{5AFFCF4C-F2BD-4A21-BC4A-880001FA3077}" presName="hierChild3" presStyleCnt="0"/>
      <dgm:spPr/>
    </dgm:pt>
    <dgm:pt modelId="{8CD7ACED-2E43-496D-AED3-B9A4ECAD5D91}" type="pres">
      <dgm:prSet presAssocID="{0E457C24-A8D5-4015-9BE8-D329D8DDF08B}" presName="Name10" presStyleLbl="parChTrans1D2" presStyleIdx="3" presStyleCnt="5"/>
      <dgm:spPr/>
      <dgm:t>
        <a:bodyPr/>
        <a:lstStyle/>
        <a:p>
          <a:endParaRPr lang="en-US"/>
        </a:p>
      </dgm:t>
    </dgm:pt>
    <dgm:pt modelId="{70305AE3-F6E0-416B-9E9C-5A5FED26ED58}" type="pres">
      <dgm:prSet presAssocID="{2086FF30-B6E3-47C4-A8F8-DFE90297C992}" presName="hierRoot2" presStyleCnt="0"/>
      <dgm:spPr/>
    </dgm:pt>
    <dgm:pt modelId="{BD916035-54E8-43BD-8A5A-A0B5121CA77E}" type="pres">
      <dgm:prSet presAssocID="{2086FF30-B6E3-47C4-A8F8-DFE90297C992}" presName="composite2" presStyleCnt="0"/>
      <dgm:spPr/>
    </dgm:pt>
    <dgm:pt modelId="{CDA96BAE-EDE9-4386-84A6-E30A47950668}" type="pres">
      <dgm:prSet presAssocID="{2086FF30-B6E3-47C4-A8F8-DFE90297C992}" presName="background2" presStyleLbl="node2" presStyleIdx="3" presStyleCnt="5"/>
      <dgm:spPr/>
    </dgm:pt>
    <dgm:pt modelId="{4EAC6B6E-4A6E-4762-8DF7-41ADD0A7C016}" type="pres">
      <dgm:prSet presAssocID="{2086FF30-B6E3-47C4-A8F8-DFE90297C992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51239-B7A4-4233-9881-EF6F569429A7}" type="pres">
      <dgm:prSet presAssocID="{2086FF30-B6E3-47C4-A8F8-DFE90297C992}" presName="hierChild3" presStyleCnt="0"/>
      <dgm:spPr/>
    </dgm:pt>
    <dgm:pt modelId="{515FFDB5-1D6A-44F9-A9BB-FCEDCF2863FC}" type="pres">
      <dgm:prSet presAssocID="{B5B2AC73-B3D4-47EF-A3CC-EA241780743D}" presName="Name10" presStyleLbl="parChTrans1D2" presStyleIdx="4" presStyleCnt="5"/>
      <dgm:spPr/>
      <dgm:t>
        <a:bodyPr/>
        <a:lstStyle/>
        <a:p>
          <a:endParaRPr lang="en-US"/>
        </a:p>
      </dgm:t>
    </dgm:pt>
    <dgm:pt modelId="{681B02B4-43C2-4E8D-8939-37C87D55715D}" type="pres">
      <dgm:prSet presAssocID="{A0C160A3-8A3F-4F39-911D-AFCB0E39B7A7}" presName="hierRoot2" presStyleCnt="0"/>
      <dgm:spPr/>
    </dgm:pt>
    <dgm:pt modelId="{DB61DAE3-1945-4E87-918D-5311D9BAB780}" type="pres">
      <dgm:prSet presAssocID="{A0C160A3-8A3F-4F39-911D-AFCB0E39B7A7}" presName="composite2" presStyleCnt="0"/>
      <dgm:spPr/>
    </dgm:pt>
    <dgm:pt modelId="{7D814F29-8040-4740-8D38-91A57BCCF218}" type="pres">
      <dgm:prSet presAssocID="{A0C160A3-8A3F-4F39-911D-AFCB0E39B7A7}" presName="background2" presStyleLbl="node2" presStyleIdx="4" presStyleCnt="5"/>
      <dgm:spPr/>
    </dgm:pt>
    <dgm:pt modelId="{CCA6FC05-7E59-40D2-9748-EF4BECA656DC}" type="pres">
      <dgm:prSet presAssocID="{A0C160A3-8A3F-4F39-911D-AFCB0E39B7A7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8F7B3-C4AF-473E-B1B6-103D61AF045E}" type="pres">
      <dgm:prSet presAssocID="{A0C160A3-8A3F-4F39-911D-AFCB0E39B7A7}" presName="hierChild3" presStyleCnt="0"/>
      <dgm:spPr/>
    </dgm:pt>
  </dgm:ptLst>
  <dgm:cxnLst>
    <dgm:cxn modelId="{82638FB3-6EC9-4BCF-9F14-21990E9FA002}" type="presOf" srcId="{43CEA662-6D14-435B-BDA1-8138E3306A23}" destId="{F469FB94-4407-4E88-BE31-314AF8ED2A9B}" srcOrd="0" destOrd="0" presId="urn:microsoft.com/office/officeart/2005/8/layout/hierarchy1"/>
    <dgm:cxn modelId="{766B4527-D7E5-494D-8CE9-C77C7EBB5A6D}" type="presOf" srcId="{46CCE07B-8B00-4094-8696-9A88532833A7}" destId="{52A30DB0-23A6-4887-88D4-2B7F825E2A49}" srcOrd="0" destOrd="0" presId="urn:microsoft.com/office/officeart/2005/8/layout/hierarchy1"/>
    <dgm:cxn modelId="{541EE7CA-49C6-4C13-8E7F-4FDDF77F0D23}" srcId="{46CCE07B-8B00-4094-8696-9A88532833A7}" destId="{43CEA662-6D14-435B-BDA1-8138E3306A23}" srcOrd="1" destOrd="0" parTransId="{A375B600-67FF-4A79-B958-78C117D35D99}" sibTransId="{DEB09598-36BD-49E2-822A-EA1ADDB2D76B}"/>
    <dgm:cxn modelId="{5BAC4142-D55B-49CC-BFE0-F953CCED58F2}" srcId="{46CCE07B-8B00-4094-8696-9A88532833A7}" destId="{2086FF30-B6E3-47C4-A8F8-DFE90297C992}" srcOrd="3" destOrd="0" parTransId="{0E457C24-A8D5-4015-9BE8-D329D8DDF08B}" sibTransId="{7D378091-ACB1-450B-913C-E45382421C1F}"/>
    <dgm:cxn modelId="{FFD27855-569F-4F3C-B3CC-39EC63E60432}" srcId="{46CCE07B-8B00-4094-8696-9A88532833A7}" destId="{A0C160A3-8A3F-4F39-911D-AFCB0E39B7A7}" srcOrd="4" destOrd="0" parTransId="{B5B2AC73-B3D4-47EF-A3CC-EA241780743D}" sibTransId="{AB41B19C-B21F-4274-951F-6386B725760B}"/>
    <dgm:cxn modelId="{1D08BDC6-F48D-441C-B387-CBA6E00740FE}" type="presOf" srcId="{15B5D198-11AE-43DA-97D7-E37EEC1095EF}" destId="{8461A438-FF6F-4322-8409-94A71039C1C7}" srcOrd="0" destOrd="0" presId="urn:microsoft.com/office/officeart/2005/8/layout/hierarchy1"/>
    <dgm:cxn modelId="{006FAEB9-9977-4600-A39C-4F69DF6EE575}" type="presOf" srcId="{9BBF7731-7FA1-40A9-A2BD-7FD78D5C8702}" destId="{76B9EA74-2866-4C7F-913F-910968ABF0EE}" srcOrd="0" destOrd="0" presId="urn:microsoft.com/office/officeart/2005/8/layout/hierarchy1"/>
    <dgm:cxn modelId="{BE58BE64-4832-466A-B6B7-EC34B0F5E563}" type="presOf" srcId="{5AFFCF4C-F2BD-4A21-BC4A-880001FA3077}" destId="{64865A19-BAEF-4A64-9BE5-7A5B9FA39D33}" srcOrd="0" destOrd="0" presId="urn:microsoft.com/office/officeart/2005/8/layout/hierarchy1"/>
    <dgm:cxn modelId="{57506D54-59C1-4F93-B700-0C2D98A5C7F3}" type="presOf" srcId="{D524AB0B-6523-4FD0-BDDF-A8435D78830C}" destId="{6DE5F659-3148-40F9-B48B-793FE18E4091}" srcOrd="0" destOrd="0" presId="urn:microsoft.com/office/officeart/2005/8/layout/hierarchy1"/>
    <dgm:cxn modelId="{4254D6E1-A7E5-42E9-8ED9-99FC7F0CFB2D}" type="presOf" srcId="{B5B2AC73-B3D4-47EF-A3CC-EA241780743D}" destId="{515FFDB5-1D6A-44F9-A9BB-FCEDCF2863FC}" srcOrd="0" destOrd="0" presId="urn:microsoft.com/office/officeart/2005/8/layout/hierarchy1"/>
    <dgm:cxn modelId="{3FC2F7E3-AF6E-42C6-8155-D7DDD9D17658}" type="presOf" srcId="{A375B600-67FF-4A79-B958-78C117D35D99}" destId="{21D44637-9C24-491E-87C8-C127C2B1FE1B}" srcOrd="0" destOrd="0" presId="urn:microsoft.com/office/officeart/2005/8/layout/hierarchy1"/>
    <dgm:cxn modelId="{5055B595-CBD5-4E41-9042-55EE697CA79D}" type="presOf" srcId="{0E457C24-A8D5-4015-9BE8-D329D8DDF08B}" destId="{8CD7ACED-2E43-496D-AED3-B9A4ECAD5D91}" srcOrd="0" destOrd="0" presId="urn:microsoft.com/office/officeart/2005/8/layout/hierarchy1"/>
    <dgm:cxn modelId="{7FD33026-1C3A-4872-94DE-02958EA8D5ED}" srcId="{46CCE07B-8B00-4094-8696-9A88532833A7}" destId="{5AFFCF4C-F2BD-4A21-BC4A-880001FA3077}" srcOrd="2" destOrd="0" parTransId="{15B5D198-11AE-43DA-97D7-E37EEC1095EF}" sibTransId="{59A6AEBC-758F-4025-B9F4-CE5700EB2D15}"/>
    <dgm:cxn modelId="{BC7CF0D8-FFBC-4778-BB5F-A95D85489EC1}" type="presOf" srcId="{A0C160A3-8A3F-4F39-911D-AFCB0E39B7A7}" destId="{CCA6FC05-7E59-40D2-9748-EF4BECA656DC}" srcOrd="0" destOrd="0" presId="urn:microsoft.com/office/officeart/2005/8/layout/hierarchy1"/>
    <dgm:cxn modelId="{D7B7A14F-0F8D-4F7C-BB06-E4639D902DF6}" type="presOf" srcId="{2086FF30-B6E3-47C4-A8F8-DFE90297C992}" destId="{4EAC6B6E-4A6E-4762-8DF7-41ADD0A7C016}" srcOrd="0" destOrd="0" presId="urn:microsoft.com/office/officeart/2005/8/layout/hierarchy1"/>
    <dgm:cxn modelId="{2E96298B-87E6-4CA4-BD96-AA1656BE66B5}" type="presOf" srcId="{59080089-754B-4E18-8116-6A651EA7C119}" destId="{1E34835B-D784-4498-A01F-62004DA20E0A}" srcOrd="0" destOrd="0" presId="urn:microsoft.com/office/officeart/2005/8/layout/hierarchy1"/>
    <dgm:cxn modelId="{3F67B6D3-D25E-4FE4-8896-7556AEA76D2B}" srcId="{46CCE07B-8B00-4094-8696-9A88532833A7}" destId="{9BBF7731-7FA1-40A9-A2BD-7FD78D5C8702}" srcOrd="0" destOrd="0" parTransId="{D524AB0B-6523-4FD0-BDDF-A8435D78830C}" sibTransId="{E7FDDF02-6C5B-4AE3-BDF0-7EF4106BAB33}"/>
    <dgm:cxn modelId="{58E3D328-DAD4-4A0E-BA70-FAEA1D5A9F50}" srcId="{59080089-754B-4E18-8116-6A651EA7C119}" destId="{46CCE07B-8B00-4094-8696-9A88532833A7}" srcOrd="0" destOrd="0" parTransId="{BA4C7551-EADE-4679-8F69-2E374A74CADB}" sibTransId="{B64E45DE-57DB-439D-B0CC-61C4BE74F1B8}"/>
    <dgm:cxn modelId="{EA5463A1-E337-4016-B62A-C652BC6EA747}" type="presParOf" srcId="{1E34835B-D784-4498-A01F-62004DA20E0A}" destId="{BBC07150-7497-4C84-B33E-215DAF295FDA}" srcOrd="0" destOrd="0" presId="urn:microsoft.com/office/officeart/2005/8/layout/hierarchy1"/>
    <dgm:cxn modelId="{68AEB27D-D0B9-4ED8-BA57-418E2C81B167}" type="presParOf" srcId="{BBC07150-7497-4C84-B33E-215DAF295FDA}" destId="{48E15457-62D6-459F-972B-DD7E6A6E264D}" srcOrd="0" destOrd="0" presId="urn:microsoft.com/office/officeart/2005/8/layout/hierarchy1"/>
    <dgm:cxn modelId="{4C6E1596-E227-4A99-9BD7-50E16C0614F2}" type="presParOf" srcId="{48E15457-62D6-459F-972B-DD7E6A6E264D}" destId="{E9C13314-D5A2-4949-AF91-E2EE134F384F}" srcOrd="0" destOrd="0" presId="urn:microsoft.com/office/officeart/2005/8/layout/hierarchy1"/>
    <dgm:cxn modelId="{F6256329-1AE9-4EB0-9197-229DF7EE22B9}" type="presParOf" srcId="{48E15457-62D6-459F-972B-DD7E6A6E264D}" destId="{52A30DB0-23A6-4887-88D4-2B7F825E2A49}" srcOrd="1" destOrd="0" presId="urn:microsoft.com/office/officeart/2005/8/layout/hierarchy1"/>
    <dgm:cxn modelId="{5029AAEE-4076-43A6-B5B3-3135B1877A21}" type="presParOf" srcId="{BBC07150-7497-4C84-B33E-215DAF295FDA}" destId="{53DFD737-AEB0-42CA-84B1-85049F2AD8D8}" srcOrd="1" destOrd="0" presId="urn:microsoft.com/office/officeart/2005/8/layout/hierarchy1"/>
    <dgm:cxn modelId="{7CB75217-2585-48C8-8758-9452F3DB0345}" type="presParOf" srcId="{53DFD737-AEB0-42CA-84B1-85049F2AD8D8}" destId="{6DE5F659-3148-40F9-B48B-793FE18E4091}" srcOrd="0" destOrd="0" presId="urn:microsoft.com/office/officeart/2005/8/layout/hierarchy1"/>
    <dgm:cxn modelId="{7188E5CF-A772-4616-87EC-32FA434E46FF}" type="presParOf" srcId="{53DFD737-AEB0-42CA-84B1-85049F2AD8D8}" destId="{F1BFEE6F-7520-49F9-B866-0DC4702854D7}" srcOrd="1" destOrd="0" presId="urn:microsoft.com/office/officeart/2005/8/layout/hierarchy1"/>
    <dgm:cxn modelId="{7A9A71A5-EDDC-4A66-B7B6-0BC88B236723}" type="presParOf" srcId="{F1BFEE6F-7520-49F9-B866-0DC4702854D7}" destId="{4C3F3735-754B-4F26-BFC5-4BB401008D6D}" srcOrd="0" destOrd="0" presId="urn:microsoft.com/office/officeart/2005/8/layout/hierarchy1"/>
    <dgm:cxn modelId="{DB3C1707-068C-40DF-9D39-82B797B9BCBD}" type="presParOf" srcId="{4C3F3735-754B-4F26-BFC5-4BB401008D6D}" destId="{3E41CD3F-08E0-47FB-8C7E-76DECFAF7635}" srcOrd="0" destOrd="0" presId="urn:microsoft.com/office/officeart/2005/8/layout/hierarchy1"/>
    <dgm:cxn modelId="{7731FF11-587F-4F96-85C9-6238FCF9C3EC}" type="presParOf" srcId="{4C3F3735-754B-4F26-BFC5-4BB401008D6D}" destId="{76B9EA74-2866-4C7F-913F-910968ABF0EE}" srcOrd="1" destOrd="0" presId="urn:microsoft.com/office/officeart/2005/8/layout/hierarchy1"/>
    <dgm:cxn modelId="{84AEE3F8-BC40-4A10-ADBE-D9A6E155529E}" type="presParOf" srcId="{F1BFEE6F-7520-49F9-B866-0DC4702854D7}" destId="{B8B1DAF7-5872-4127-AF42-BC1C0AEB7FB7}" srcOrd="1" destOrd="0" presId="urn:microsoft.com/office/officeart/2005/8/layout/hierarchy1"/>
    <dgm:cxn modelId="{9C21B2CC-FFE1-49E1-942D-C53014D83AF1}" type="presParOf" srcId="{53DFD737-AEB0-42CA-84B1-85049F2AD8D8}" destId="{21D44637-9C24-491E-87C8-C127C2B1FE1B}" srcOrd="2" destOrd="0" presId="urn:microsoft.com/office/officeart/2005/8/layout/hierarchy1"/>
    <dgm:cxn modelId="{EA154794-7020-429E-9262-A89AA85F4242}" type="presParOf" srcId="{53DFD737-AEB0-42CA-84B1-85049F2AD8D8}" destId="{78F8273D-D92D-459A-8427-67B04B3A8345}" srcOrd="3" destOrd="0" presId="urn:microsoft.com/office/officeart/2005/8/layout/hierarchy1"/>
    <dgm:cxn modelId="{4CFD93D2-AF35-4618-8816-0866CE013ECA}" type="presParOf" srcId="{78F8273D-D92D-459A-8427-67B04B3A8345}" destId="{4D5E0BCF-E669-492C-BADD-D94287C4B541}" srcOrd="0" destOrd="0" presId="urn:microsoft.com/office/officeart/2005/8/layout/hierarchy1"/>
    <dgm:cxn modelId="{E8FE952B-7A1E-451D-880B-ECBE38A2C201}" type="presParOf" srcId="{4D5E0BCF-E669-492C-BADD-D94287C4B541}" destId="{C6D78948-9FD1-4E84-AA91-C2027BB07E3E}" srcOrd="0" destOrd="0" presId="urn:microsoft.com/office/officeart/2005/8/layout/hierarchy1"/>
    <dgm:cxn modelId="{CE0EAC47-7724-4D58-A9F3-51DF93608DBF}" type="presParOf" srcId="{4D5E0BCF-E669-492C-BADD-D94287C4B541}" destId="{F469FB94-4407-4E88-BE31-314AF8ED2A9B}" srcOrd="1" destOrd="0" presId="urn:microsoft.com/office/officeart/2005/8/layout/hierarchy1"/>
    <dgm:cxn modelId="{EDAF6D85-B2D0-4207-8197-1A3B479EAF62}" type="presParOf" srcId="{78F8273D-D92D-459A-8427-67B04B3A8345}" destId="{D1223E57-5BDB-4F4D-BAF4-51C133794702}" srcOrd="1" destOrd="0" presId="urn:microsoft.com/office/officeart/2005/8/layout/hierarchy1"/>
    <dgm:cxn modelId="{F468966F-8427-44F2-835E-74D49A560BE9}" type="presParOf" srcId="{53DFD737-AEB0-42CA-84B1-85049F2AD8D8}" destId="{8461A438-FF6F-4322-8409-94A71039C1C7}" srcOrd="4" destOrd="0" presId="urn:microsoft.com/office/officeart/2005/8/layout/hierarchy1"/>
    <dgm:cxn modelId="{B62D8AB0-89B8-4150-A234-93741E4C5B06}" type="presParOf" srcId="{53DFD737-AEB0-42CA-84B1-85049F2AD8D8}" destId="{70B4A71C-779A-45CD-AE74-32C420CB8E76}" srcOrd="5" destOrd="0" presId="urn:microsoft.com/office/officeart/2005/8/layout/hierarchy1"/>
    <dgm:cxn modelId="{F19ACA70-DD18-4E09-9A05-F79A97044D22}" type="presParOf" srcId="{70B4A71C-779A-45CD-AE74-32C420CB8E76}" destId="{23919CD0-1B07-497F-AE3B-10B1E4E9F396}" srcOrd="0" destOrd="0" presId="urn:microsoft.com/office/officeart/2005/8/layout/hierarchy1"/>
    <dgm:cxn modelId="{0D58C79F-5A6D-4396-A135-AA4FEB77370C}" type="presParOf" srcId="{23919CD0-1B07-497F-AE3B-10B1E4E9F396}" destId="{9472F20E-293B-41FC-AEC0-45BDE7589122}" srcOrd="0" destOrd="0" presId="urn:microsoft.com/office/officeart/2005/8/layout/hierarchy1"/>
    <dgm:cxn modelId="{3A4A251F-0500-4375-9BE4-7FEC4166D9C5}" type="presParOf" srcId="{23919CD0-1B07-497F-AE3B-10B1E4E9F396}" destId="{64865A19-BAEF-4A64-9BE5-7A5B9FA39D33}" srcOrd="1" destOrd="0" presId="urn:microsoft.com/office/officeart/2005/8/layout/hierarchy1"/>
    <dgm:cxn modelId="{0C51D902-AB81-43B4-95BC-F2E095EAE179}" type="presParOf" srcId="{70B4A71C-779A-45CD-AE74-32C420CB8E76}" destId="{2CB79F69-0BA4-4088-8310-361FE23573A6}" srcOrd="1" destOrd="0" presId="urn:microsoft.com/office/officeart/2005/8/layout/hierarchy1"/>
    <dgm:cxn modelId="{03527F8B-1175-46AF-B7EE-620378457229}" type="presParOf" srcId="{53DFD737-AEB0-42CA-84B1-85049F2AD8D8}" destId="{8CD7ACED-2E43-496D-AED3-B9A4ECAD5D91}" srcOrd="6" destOrd="0" presId="urn:microsoft.com/office/officeart/2005/8/layout/hierarchy1"/>
    <dgm:cxn modelId="{E9984378-3B7A-4F1A-9CBF-FAAEDA7E11A6}" type="presParOf" srcId="{53DFD737-AEB0-42CA-84B1-85049F2AD8D8}" destId="{70305AE3-F6E0-416B-9E9C-5A5FED26ED58}" srcOrd="7" destOrd="0" presId="urn:microsoft.com/office/officeart/2005/8/layout/hierarchy1"/>
    <dgm:cxn modelId="{3B2E6133-769B-495F-9361-3F963C8E6064}" type="presParOf" srcId="{70305AE3-F6E0-416B-9E9C-5A5FED26ED58}" destId="{BD916035-54E8-43BD-8A5A-A0B5121CA77E}" srcOrd="0" destOrd="0" presId="urn:microsoft.com/office/officeart/2005/8/layout/hierarchy1"/>
    <dgm:cxn modelId="{FE067350-DF0D-42D2-9B6F-9EF802900A10}" type="presParOf" srcId="{BD916035-54E8-43BD-8A5A-A0B5121CA77E}" destId="{CDA96BAE-EDE9-4386-84A6-E30A47950668}" srcOrd="0" destOrd="0" presId="urn:microsoft.com/office/officeart/2005/8/layout/hierarchy1"/>
    <dgm:cxn modelId="{65C82529-D22D-44DB-A863-D78CA81FC36B}" type="presParOf" srcId="{BD916035-54E8-43BD-8A5A-A0B5121CA77E}" destId="{4EAC6B6E-4A6E-4762-8DF7-41ADD0A7C016}" srcOrd="1" destOrd="0" presId="urn:microsoft.com/office/officeart/2005/8/layout/hierarchy1"/>
    <dgm:cxn modelId="{234EE95C-2C3B-4CB0-BFD9-22ED972D3996}" type="presParOf" srcId="{70305AE3-F6E0-416B-9E9C-5A5FED26ED58}" destId="{B3B51239-B7A4-4233-9881-EF6F569429A7}" srcOrd="1" destOrd="0" presId="urn:microsoft.com/office/officeart/2005/8/layout/hierarchy1"/>
    <dgm:cxn modelId="{FE95287C-F200-408C-ABE4-2ECCFDC8614B}" type="presParOf" srcId="{53DFD737-AEB0-42CA-84B1-85049F2AD8D8}" destId="{515FFDB5-1D6A-44F9-A9BB-FCEDCF2863FC}" srcOrd="8" destOrd="0" presId="urn:microsoft.com/office/officeart/2005/8/layout/hierarchy1"/>
    <dgm:cxn modelId="{95210597-0DC5-43C5-9F8E-EBCDEE542442}" type="presParOf" srcId="{53DFD737-AEB0-42CA-84B1-85049F2AD8D8}" destId="{681B02B4-43C2-4E8D-8939-37C87D55715D}" srcOrd="9" destOrd="0" presId="urn:microsoft.com/office/officeart/2005/8/layout/hierarchy1"/>
    <dgm:cxn modelId="{E85ABFF9-DE38-4548-8894-3C93603F5599}" type="presParOf" srcId="{681B02B4-43C2-4E8D-8939-37C87D55715D}" destId="{DB61DAE3-1945-4E87-918D-5311D9BAB780}" srcOrd="0" destOrd="0" presId="urn:microsoft.com/office/officeart/2005/8/layout/hierarchy1"/>
    <dgm:cxn modelId="{E6D1F102-6F7C-4CEB-ADBA-71509FDF4508}" type="presParOf" srcId="{DB61DAE3-1945-4E87-918D-5311D9BAB780}" destId="{7D814F29-8040-4740-8D38-91A57BCCF218}" srcOrd="0" destOrd="0" presId="urn:microsoft.com/office/officeart/2005/8/layout/hierarchy1"/>
    <dgm:cxn modelId="{EF682C11-F599-420D-9F96-148E74C44CF4}" type="presParOf" srcId="{DB61DAE3-1945-4E87-918D-5311D9BAB780}" destId="{CCA6FC05-7E59-40D2-9748-EF4BECA656DC}" srcOrd="1" destOrd="0" presId="urn:microsoft.com/office/officeart/2005/8/layout/hierarchy1"/>
    <dgm:cxn modelId="{83CF2E21-C5BB-4A80-AA94-853DAF1F8F4A}" type="presParOf" srcId="{681B02B4-43C2-4E8D-8939-37C87D55715D}" destId="{1358F7B3-C4AF-473E-B1B6-103D61AF04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4D9000-880E-45C3-BE21-18CCAA572E2D}" type="doc">
      <dgm:prSet loTypeId="urn:microsoft.com/office/officeart/2005/8/layout/hList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E40D150-5500-4466-BB6C-37518A665BE2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Foreign Person</a:t>
          </a:r>
          <a:endParaRPr lang="en-US" dirty="0"/>
        </a:p>
      </dgm:t>
    </dgm:pt>
    <dgm:pt modelId="{7970C74B-3E7D-40D6-81CC-EE96C749AED5}" type="parTrans" cxnId="{B06EBF77-8377-4CD1-947F-A58AC701C1FD}">
      <dgm:prSet/>
      <dgm:spPr/>
      <dgm:t>
        <a:bodyPr/>
        <a:lstStyle/>
        <a:p>
          <a:endParaRPr lang="en-US"/>
        </a:p>
      </dgm:t>
    </dgm:pt>
    <dgm:pt modelId="{6356F203-E3BC-43E7-844E-ECA73D3521B0}" type="sibTrans" cxnId="{B06EBF77-8377-4CD1-947F-A58AC701C1FD}">
      <dgm:prSet/>
      <dgm:spPr/>
      <dgm:t>
        <a:bodyPr/>
        <a:lstStyle/>
        <a:p>
          <a:endParaRPr lang="en-US"/>
        </a:p>
      </dgm:t>
    </dgm:pt>
    <dgm:pt modelId="{55D2536C-C677-4730-8DEC-6F6FE8876661}">
      <dgm:prSet phldrT="[Text]"/>
      <dgm:spPr/>
      <dgm:t>
        <a:bodyPr/>
        <a:lstStyle/>
        <a:p>
          <a:r>
            <a:rPr lang="en-US" dirty="0" smtClean="0"/>
            <a:t>Any person not granted political asylum</a:t>
          </a:r>
          <a:endParaRPr lang="en-US" dirty="0"/>
        </a:p>
      </dgm:t>
    </dgm:pt>
    <dgm:pt modelId="{25C14E1E-431D-42D8-A7C1-FF3A3C446AED}" type="parTrans" cxnId="{AEBE3925-F963-430A-950F-981C9B903C37}">
      <dgm:prSet/>
      <dgm:spPr/>
      <dgm:t>
        <a:bodyPr/>
        <a:lstStyle/>
        <a:p>
          <a:endParaRPr lang="en-US"/>
        </a:p>
      </dgm:t>
    </dgm:pt>
    <dgm:pt modelId="{F6DB3176-D739-46CC-A89D-6B7C2F596390}" type="sibTrans" cxnId="{AEBE3925-F963-430A-950F-981C9B903C37}">
      <dgm:prSet/>
      <dgm:spPr/>
      <dgm:t>
        <a:bodyPr/>
        <a:lstStyle/>
        <a:p>
          <a:endParaRPr lang="en-US"/>
        </a:p>
      </dgm:t>
    </dgm:pt>
    <dgm:pt modelId="{C2BFC4A3-68BD-4670-B8EA-D3E9DA9FB03C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Foreign Entity</a:t>
          </a:r>
          <a:endParaRPr lang="en-US" dirty="0"/>
        </a:p>
      </dgm:t>
    </dgm:pt>
    <dgm:pt modelId="{27D0693C-AB06-41AC-BB70-4A1E9A4F85D3}" type="parTrans" cxnId="{CDC63D72-A027-457F-9C12-BC4F367B5116}">
      <dgm:prSet/>
      <dgm:spPr/>
      <dgm:t>
        <a:bodyPr/>
        <a:lstStyle/>
        <a:p>
          <a:endParaRPr lang="en-US"/>
        </a:p>
      </dgm:t>
    </dgm:pt>
    <dgm:pt modelId="{ED10A4D3-64DD-4906-92BC-994764266891}" type="sibTrans" cxnId="{CDC63D72-A027-457F-9C12-BC4F367B5116}">
      <dgm:prSet/>
      <dgm:spPr/>
      <dgm:t>
        <a:bodyPr/>
        <a:lstStyle/>
        <a:p>
          <a:endParaRPr lang="en-US"/>
        </a:p>
      </dgm:t>
    </dgm:pt>
    <dgm:pt modelId="{09A846F8-E4DB-4530-892A-0A912CF63514}">
      <dgm:prSet phldrT="[Text]"/>
      <dgm:spPr/>
      <dgm:t>
        <a:bodyPr/>
        <a:lstStyle/>
        <a:p>
          <a:r>
            <a:rPr lang="en-US" dirty="0" smtClean="0"/>
            <a:t>Any partnership or group not incorporated or organized to do business in the U.S.</a:t>
          </a:r>
          <a:endParaRPr lang="en-US" dirty="0"/>
        </a:p>
      </dgm:t>
    </dgm:pt>
    <dgm:pt modelId="{5497A92A-E384-48AF-8EDF-EABABB29C04E}" type="parTrans" cxnId="{A2831B5E-905C-4255-BD75-F215503DFB21}">
      <dgm:prSet/>
      <dgm:spPr/>
      <dgm:t>
        <a:bodyPr/>
        <a:lstStyle/>
        <a:p>
          <a:endParaRPr lang="en-US"/>
        </a:p>
      </dgm:t>
    </dgm:pt>
    <dgm:pt modelId="{B9212620-48C8-42CA-80A1-6102CC758968}" type="sibTrans" cxnId="{A2831B5E-905C-4255-BD75-F215503DFB21}">
      <dgm:prSet/>
      <dgm:spPr/>
      <dgm:t>
        <a:bodyPr/>
        <a:lstStyle/>
        <a:p>
          <a:endParaRPr lang="en-US"/>
        </a:p>
      </dgm:t>
    </dgm:pt>
    <dgm:pt modelId="{CEF3FFC8-8818-4A0C-8B1C-22D05456BD08}">
      <dgm:prSet/>
      <dgm:spPr/>
      <dgm:t>
        <a:bodyPr/>
        <a:lstStyle/>
        <a:p>
          <a:r>
            <a:rPr lang="en-US" dirty="0" smtClean="0"/>
            <a:t>Any U.S. Person employed or representing a foreign entity</a:t>
          </a:r>
          <a:endParaRPr lang="en-US" dirty="0"/>
        </a:p>
      </dgm:t>
    </dgm:pt>
    <dgm:pt modelId="{350F30DD-27CB-4D94-A17E-55AAD31C053F}" type="parTrans" cxnId="{DD72A5B7-D464-4272-BD0D-141364EE6645}">
      <dgm:prSet/>
      <dgm:spPr/>
      <dgm:t>
        <a:bodyPr/>
        <a:lstStyle/>
        <a:p>
          <a:endParaRPr lang="en-US"/>
        </a:p>
      </dgm:t>
    </dgm:pt>
    <dgm:pt modelId="{FCEBA71D-5114-4DFD-B1AC-9296A2396C9F}" type="sibTrans" cxnId="{DD72A5B7-D464-4272-BD0D-141364EE6645}">
      <dgm:prSet/>
      <dgm:spPr/>
      <dgm:t>
        <a:bodyPr/>
        <a:lstStyle/>
        <a:p>
          <a:endParaRPr lang="en-US"/>
        </a:p>
      </dgm:t>
    </dgm:pt>
    <dgm:pt modelId="{89933F5F-CC26-48D9-A785-89F0E51DA086}">
      <dgm:prSet/>
      <dgm:spPr/>
      <dgm:t>
        <a:bodyPr/>
        <a:lstStyle/>
        <a:p>
          <a:r>
            <a:rPr lang="en-US" dirty="0" smtClean="0"/>
            <a:t>Any foreign government</a:t>
          </a:r>
        </a:p>
      </dgm:t>
    </dgm:pt>
    <dgm:pt modelId="{9502FF88-C8D0-4359-BB77-6EB6257372A9}" type="parTrans" cxnId="{E779F38A-A121-4733-AE28-E81E40E168D4}">
      <dgm:prSet/>
      <dgm:spPr/>
      <dgm:t>
        <a:bodyPr/>
        <a:lstStyle/>
        <a:p>
          <a:endParaRPr lang="en-US"/>
        </a:p>
      </dgm:t>
    </dgm:pt>
    <dgm:pt modelId="{195CB999-6A5D-4AEA-B155-89CA204BBB21}" type="sibTrans" cxnId="{E779F38A-A121-4733-AE28-E81E40E168D4}">
      <dgm:prSet/>
      <dgm:spPr/>
      <dgm:t>
        <a:bodyPr/>
        <a:lstStyle/>
        <a:p>
          <a:endParaRPr lang="en-US"/>
        </a:p>
      </dgm:t>
    </dgm:pt>
    <dgm:pt modelId="{82A71171-C01F-4A5C-B486-88790D8AEFC3}">
      <dgm:prSet phldrT="[Text]"/>
      <dgm:spPr/>
      <dgm:t>
        <a:bodyPr/>
        <a:lstStyle/>
        <a:p>
          <a:endParaRPr lang="en-US" dirty="0"/>
        </a:p>
      </dgm:t>
    </dgm:pt>
    <dgm:pt modelId="{5FAA5F44-BCB7-426F-A0B4-BE45D16302FB}" type="parTrans" cxnId="{2333BE12-AD0A-49F3-B660-EF1563913EAB}">
      <dgm:prSet/>
      <dgm:spPr/>
      <dgm:t>
        <a:bodyPr/>
        <a:lstStyle/>
        <a:p>
          <a:endParaRPr lang="en-US"/>
        </a:p>
      </dgm:t>
    </dgm:pt>
    <dgm:pt modelId="{0836F6C7-6A84-4A7D-BC70-647C0EEF21DE}" type="sibTrans" cxnId="{2333BE12-AD0A-49F3-B660-EF1563913EAB}">
      <dgm:prSet/>
      <dgm:spPr/>
      <dgm:t>
        <a:bodyPr/>
        <a:lstStyle/>
        <a:p>
          <a:endParaRPr lang="en-US"/>
        </a:p>
      </dgm:t>
    </dgm:pt>
    <dgm:pt modelId="{DB18A5E2-78A1-428F-8160-EECEA53805D3}">
      <dgm:prSet phldrT="[Text]"/>
      <dgm:spPr/>
      <dgm:t>
        <a:bodyPr/>
        <a:lstStyle/>
        <a:p>
          <a:r>
            <a:rPr lang="en-US" dirty="0" smtClean="0"/>
            <a:t>Any person not a U.S. citizen or legal permanent resident (green card holder)</a:t>
          </a:r>
          <a:endParaRPr lang="en-US" dirty="0"/>
        </a:p>
      </dgm:t>
    </dgm:pt>
    <dgm:pt modelId="{D78CEE44-2475-4CEC-9998-1F8172F54579}" type="parTrans" cxnId="{10EB0E11-4901-4A41-A1CB-BFB64AABBCE9}">
      <dgm:prSet/>
      <dgm:spPr/>
      <dgm:t>
        <a:bodyPr/>
        <a:lstStyle/>
        <a:p>
          <a:endParaRPr lang="en-US"/>
        </a:p>
      </dgm:t>
    </dgm:pt>
    <dgm:pt modelId="{B1F97932-EC1D-4076-88BB-214A16B32D34}" type="sibTrans" cxnId="{10EB0E11-4901-4A41-A1CB-BFB64AABBCE9}">
      <dgm:prSet/>
      <dgm:spPr/>
      <dgm:t>
        <a:bodyPr/>
        <a:lstStyle/>
        <a:p>
          <a:endParaRPr lang="en-US"/>
        </a:p>
      </dgm:t>
    </dgm:pt>
    <dgm:pt modelId="{0F6A14B4-AD52-4D79-9600-2042946AEB90}">
      <dgm:prSet phldrT="[Text]"/>
      <dgm:spPr/>
      <dgm:t>
        <a:bodyPr/>
        <a:lstStyle/>
        <a:p>
          <a:endParaRPr lang="en-US" dirty="0"/>
        </a:p>
      </dgm:t>
    </dgm:pt>
    <dgm:pt modelId="{6AC29611-DA01-4488-A1ED-FA45639F7B3C}" type="parTrans" cxnId="{70F84FA1-1BFF-454B-94FE-A672031BD9EB}">
      <dgm:prSet/>
      <dgm:spPr/>
      <dgm:t>
        <a:bodyPr/>
        <a:lstStyle/>
        <a:p>
          <a:endParaRPr lang="en-US"/>
        </a:p>
      </dgm:t>
    </dgm:pt>
    <dgm:pt modelId="{96FA8838-67AE-476B-B71B-2E8942B5807A}" type="sibTrans" cxnId="{70F84FA1-1BFF-454B-94FE-A672031BD9EB}">
      <dgm:prSet/>
      <dgm:spPr/>
      <dgm:t>
        <a:bodyPr/>
        <a:lstStyle/>
        <a:p>
          <a:endParaRPr lang="en-US"/>
        </a:p>
      </dgm:t>
    </dgm:pt>
    <dgm:pt modelId="{75CA2622-8F05-41EC-8E26-F3348404B6DE}">
      <dgm:prSet phldrT="[Text]"/>
      <dgm:spPr/>
      <dgm:t>
        <a:bodyPr/>
        <a:lstStyle/>
        <a:p>
          <a:endParaRPr lang="en-US" dirty="0"/>
        </a:p>
      </dgm:t>
    </dgm:pt>
    <dgm:pt modelId="{E0A50CC8-BD19-4715-B54E-2C048D68B557}" type="parTrans" cxnId="{74A096A8-C0B5-4E65-825C-ADF459989B8C}">
      <dgm:prSet/>
      <dgm:spPr/>
      <dgm:t>
        <a:bodyPr/>
        <a:lstStyle/>
        <a:p>
          <a:endParaRPr lang="en-US"/>
        </a:p>
      </dgm:t>
    </dgm:pt>
    <dgm:pt modelId="{B7106BAA-6855-4890-BFA4-B05635316336}" type="sibTrans" cxnId="{74A096A8-C0B5-4E65-825C-ADF459989B8C}">
      <dgm:prSet/>
      <dgm:spPr/>
      <dgm:t>
        <a:bodyPr/>
        <a:lstStyle/>
        <a:p>
          <a:endParaRPr lang="en-US"/>
        </a:p>
      </dgm:t>
    </dgm:pt>
    <dgm:pt modelId="{26B801FE-29DA-4221-B998-16A70A9948BF}" type="pres">
      <dgm:prSet presAssocID="{864D9000-880E-45C3-BE21-18CCAA572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C0E8A-D46A-40E1-99D2-AED22756BA09}" type="pres">
      <dgm:prSet presAssocID="{BE40D150-5500-4466-BB6C-37518A665BE2}" presName="composite" presStyleCnt="0"/>
      <dgm:spPr/>
    </dgm:pt>
    <dgm:pt modelId="{163A4D00-25DE-4A10-B889-6CAF31B512FA}" type="pres">
      <dgm:prSet presAssocID="{BE40D150-5500-4466-BB6C-37518A665BE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A513A-CEAB-46CA-AB4E-D1A823B7F42D}" type="pres">
      <dgm:prSet presAssocID="{BE40D150-5500-4466-BB6C-37518A665BE2}" presName="desTx" presStyleLbl="alignAccFollowNode1" presStyleIdx="0" presStyleCnt="2" custLinFactNeighborX="-760" custLinFactNeighborY="-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F0CC4-7A0E-4BC3-95FF-E54C9D96F6DC}" type="pres">
      <dgm:prSet presAssocID="{6356F203-E3BC-43E7-844E-ECA73D3521B0}" presName="space" presStyleCnt="0"/>
      <dgm:spPr/>
    </dgm:pt>
    <dgm:pt modelId="{3FA2D14D-E997-461B-B4B0-80A730A3EB68}" type="pres">
      <dgm:prSet presAssocID="{C2BFC4A3-68BD-4670-B8EA-D3E9DA9FB03C}" presName="composite" presStyleCnt="0"/>
      <dgm:spPr/>
    </dgm:pt>
    <dgm:pt modelId="{E9EA98DE-9E94-4F8C-A517-C8C23923E814}" type="pres">
      <dgm:prSet presAssocID="{C2BFC4A3-68BD-4670-B8EA-D3E9DA9FB03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CD621-16C4-470B-A305-0FCB48E330F0}" type="pres">
      <dgm:prSet presAssocID="{C2BFC4A3-68BD-4670-B8EA-D3E9DA9FB03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EDE7C-BB49-435F-957E-047E10706929}" type="presOf" srcId="{09A846F8-E4DB-4530-892A-0A912CF63514}" destId="{2FDCD621-16C4-470B-A305-0FCB48E330F0}" srcOrd="0" destOrd="0" presId="urn:microsoft.com/office/officeart/2005/8/layout/hList1"/>
    <dgm:cxn modelId="{DD72A5B7-D464-4272-BD0D-141364EE6645}" srcId="{BE40D150-5500-4466-BB6C-37518A665BE2}" destId="{CEF3FFC8-8818-4A0C-8B1C-22D05456BD08}" srcOrd="4" destOrd="0" parTransId="{350F30DD-27CB-4D94-A17E-55AAD31C053F}" sibTransId="{FCEBA71D-5114-4DFD-B1AC-9296A2396C9F}"/>
    <dgm:cxn modelId="{CDC63D72-A027-457F-9C12-BC4F367B5116}" srcId="{864D9000-880E-45C3-BE21-18CCAA572E2D}" destId="{C2BFC4A3-68BD-4670-B8EA-D3E9DA9FB03C}" srcOrd="1" destOrd="0" parTransId="{27D0693C-AB06-41AC-BB70-4A1E9A4F85D3}" sibTransId="{ED10A4D3-64DD-4906-92BC-994764266891}"/>
    <dgm:cxn modelId="{E779F38A-A121-4733-AE28-E81E40E168D4}" srcId="{C2BFC4A3-68BD-4670-B8EA-D3E9DA9FB03C}" destId="{89933F5F-CC26-48D9-A785-89F0E51DA086}" srcOrd="2" destOrd="0" parTransId="{9502FF88-C8D0-4359-BB77-6EB6257372A9}" sibTransId="{195CB999-6A5D-4AEA-B155-89CA204BBB21}"/>
    <dgm:cxn modelId="{B14A2AB4-9F6B-4681-84E2-51467DC66BA7}" type="presOf" srcId="{0F6A14B4-AD52-4D79-9600-2042946AEB90}" destId="{4D8A513A-CEAB-46CA-AB4E-D1A823B7F42D}" srcOrd="0" destOrd="1" presId="urn:microsoft.com/office/officeart/2005/8/layout/hList1"/>
    <dgm:cxn modelId="{74A096A8-C0B5-4E65-825C-ADF459989B8C}" srcId="{C2BFC4A3-68BD-4670-B8EA-D3E9DA9FB03C}" destId="{75CA2622-8F05-41EC-8E26-F3348404B6DE}" srcOrd="1" destOrd="0" parTransId="{E0A50CC8-BD19-4715-B54E-2C048D68B557}" sibTransId="{B7106BAA-6855-4890-BFA4-B05635316336}"/>
    <dgm:cxn modelId="{6E6C745A-E4A2-4B3A-BF45-2A271AFC95DD}" type="presOf" srcId="{C2BFC4A3-68BD-4670-B8EA-D3E9DA9FB03C}" destId="{E9EA98DE-9E94-4F8C-A517-C8C23923E814}" srcOrd="0" destOrd="0" presId="urn:microsoft.com/office/officeart/2005/8/layout/hList1"/>
    <dgm:cxn modelId="{88D0A2A2-4D1C-4602-A194-E7B1A53D92DA}" type="presOf" srcId="{864D9000-880E-45C3-BE21-18CCAA572E2D}" destId="{26B801FE-29DA-4221-B998-16A70A9948BF}" srcOrd="0" destOrd="0" presId="urn:microsoft.com/office/officeart/2005/8/layout/hList1"/>
    <dgm:cxn modelId="{B04E3057-4F44-49C6-A15A-361E7078220C}" type="presOf" srcId="{75CA2622-8F05-41EC-8E26-F3348404B6DE}" destId="{2FDCD621-16C4-470B-A305-0FCB48E330F0}" srcOrd="0" destOrd="1" presId="urn:microsoft.com/office/officeart/2005/8/layout/hList1"/>
    <dgm:cxn modelId="{70F84FA1-1BFF-454B-94FE-A672031BD9EB}" srcId="{BE40D150-5500-4466-BB6C-37518A665BE2}" destId="{0F6A14B4-AD52-4D79-9600-2042946AEB90}" srcOrd="1" destOrd="0" parTransId="{6AC29611-DA01-4488-A1ED-FA45639F7B3C}" sibTransId="{96FA8838-67AE-476B-B71B-2E8942B5807A}"/>
    <dgm:cxn modelId="{72A9111B-C7A8-4875-BAAC-2C54A3193797}" type="presOf" srcId="{89933F5F-CC26-48D9-A785-89F0E51DA086}" destId="{2FDCD621-16C4-470B-A305-0FCB48E330F0}" srcOrd="0" destOrd="2" presId="urn:microsoft.com/office/officeart/2005/8/layout/hList1"/>
    <dgm:cxn modelId="{B06EBF77-8377-4CD1-947F-A58AC701C1FD}" srcId="{864D9000-880E-45C3-BE21-18CCAA572E2D}" destId="{BE40D150-5500-4466-BB6C-37518A665BE2}" srcOrd="0" destOrd="0" parTransId="{7970C74B-3E7D-40D6-81CC-EE96C749AED5}" sibTransId="{6356F203-E3BC-43E7-844E-ECA73D3521B0}"/>
    <dgm:cxn modelId="{AEBE3925-F963-430A-950F-981C9B903C37}" srcId="{BE40D150-5500-4466-BB6C-37518A665BE2}" destId="{55D2536C-C677-4730-8DEC-6F6FE8876661}" srcOrd="2" destOrd="0" parTransId="{25C14E1E-431D-42D8-A7C1-FF3A3C446AED}" sibTransId="{F6DB3176-D739-46CC-A89D-6B7C2F596390}"/>
    <dgm:cxn modelId="{8F0125F8-D103-49C2-9650-358693687935}" type="presOf" srcId="{82A71171-C01F-4A5C-B486-88790D8AEFC3}" destId="{4D8A513A-CEAB-46CA-AB4E-D1A823B7F42D}" srcOrd="0" destOrd="3" presId="urn:microsoft.com/office/officeart/2005/8/layout/hList1"/>
    <dgm:cxn modelId="{B7BF5956-41A1-4B2A-9E46-361DE74D9B50}" type="presOf" srcId="{DB18A5E2-78A1-428F-8160-EECEA53805D3}" destId="{4D8A513A-CEAB-46CA-AB4E-D1A823B7F42D}" srcOrd="0" destOrd="0" presId="urn:microsoft.com/office/officeart/2005/8/layout/hList1"/>
    <dgm:cxn modelId="{10EB0E11-4901-4A41-A1CB-BFB64AABBCE9}" srcId="{BE40D150-5500-4466-BB6C-37518A665BE2}" destId="{DB18A5E2-78A1-428F-8160-EECEA53805D3}" srcOrd="0" destOrd="0" parTransId="{D78CEE44-2475-4CEC-9998-1F8172F54579}" sibTransId="{B1F97932-EC1D-4076-88BB-214A16B32D34}"/>
    <dgm:cxn modelId="{0FD6D1E3-71B0-49BF-B885-615A804EF2D0}" type="presOf" srcId="{CEF3FFC8-8818-4A0C-8B1C-22D05456BD08}" destId="{4D8A513A-CEAB-46CA-AB4E-D1A823B7F42D}" srcOrd="0" destOrd="4" presId="urn:microsoft.com/office/officeart/2005/8/layout/hList1"/>
    <dgm:cxn modelId="{2333BE12-AD0A-49F3-B660-EF1563913EAB}" srcId="{BE40D150-5500-4466-BB6C-37518A665BE2}" destId="{82A71171-C01F-4A5C-B486-88790D8AEFC3}" srcOrd="3" destOrd="0" parTransId="{5FAA5F44-BCB7-426F-A0B4-BE45D16302FB}" sibTransId="{0836F6C7-6A84-4A7D-BC70-647C0EEF21DE}"/>
    <dgm:cxn modelId="{3817E0C7-71EA-434E-9BDE-B747FBE32D05}" type="presOf" srcId="{55D2536C-C677-4730-8DEC-6F6FE8876661}" destId="{4D8A513A-CEAB-46CA-AB4E-D1A823B7F42D}" srcOrd="0" destOrd="2" presId="urn:microsoft.com/office/officeart/2005/8/layout/hList1"/>
    <dgm:cxn modelId="{CAEF3F0A-4FCB-4089-B6B0-9A7F939DDC4F}" type="presOf" srcId="{BE40D150-5500-4466-BB6C-37518A665BE2}" destId="{163A4D00-25DE-4A10-B889-6CAF31B512FA}" srcOrd="0" destOrd="0" presId="urn:microsoft.com/office/officeart/2005/8/layout/hList1"/>
    <dgm:cxn modelId="{A2831B5E-905C-4255-BD75-F215503DFB21}" srcId="{C2BFC4A3-68BD-4670-B8EA-D3E9DA9FB03C}" destId="{09A846F8-E4DB-4530-892A-0A912CF63514}" srcOrd="0" destOrd="0" parTransId="{5497A92A-E384-48AF-8EDF-EABABB29C04E}" sibTransId="{B9212620-48C8-42CA-80A1-6102CC758968}"/>
    <dgm:cxn modelId="{10803F91-95D1-46E9-9B2C-03F9F2F9FEC9}" type="presParOf" srcId="{26B801FE-29DA-4221-B998-16A70A9948BF}" destId="{CFEC0E8A-D46A-40E1-99D2-AED22756BA09}" srcOrd="0" destOrd="0" presId="urn:microsoft.com/office/officeart/2005/8/layout/hList1"/>
    <dgm:cxn modelId="{2A488668-AF26-45F4-8DCA-1ABCC59558DF}" type="presParOf" srcId="{CFEC0E8A-D46A-40E1-99D2-AED22756BA09}" destId="{163A4D00-25DE-4A10-B889-6CAF31B512FA}" srcOrd="0" destOrd="0" presId="urn:microsoft.com/office/officeart/2005/8/layout/hList1"/>
    <dgm:cxn modelId="{DB52CA33-220C-4C7D-AC98-0E21B097C4E6}" type="presParOf" srcId="{CFEC0E8A-D46A-40E1-99D2-AED22756BA09}" destId="{4D8A513A-CEAB-46CA-AB4E-D1A823B7F42D}" srcOrd="1" destOrd="0" presId="urn:microsoft.com/office/officeart/2005/8/layout/hList1"/>
    <dgm:cxn modelId="{CF5871CB-4EB9-4E7C-9299-95E34CAD62DC}" type="presParOf" srcId="{26B801FE-29DA-4221-B998-16A70A9948BF}" destId="{1B2F0CC4-7A0E-4BC3-95FF-E54C9D96F6DC}" srcOrd="1" destOrd="0" presId="urn:microsoft.com/office/officeart/2005/8/layout/hList1"/>
    <dgm:cxn modelId="{90076B4B-33F8-43D1-B6AB-2F8B3BE0DDDD}" type="presParOf" srcId="{26B801FE-29DA-4221-B998-16A70A9948BF}" destId="{3FA2D14D-E997-461B-B4B0-80A730A3EB68}" srcOrd="2" destOrd="0" presId="urn:microsoft.com/office/officeart/2005/8/layout/hList1"/>
    <dgm:cxn modelId="{D5BA5D8A-B8B4-490F-A2F1-CC88E8B3D5B1}" type="presParOf" srcId="{3FA2D14D-E997-461B-B4B0-80A730A3EB68}" destId="{E9EA98DE-9E94-4F8C-A517-C8C23923E814}" srcOrd="0" destOrd="0" presId="urn:microsoft.com/office/officeart/2005/8/layout/hList1"/>
    <dgm:cxn modelId="{531471C1-76F3-464E-92C9-4941F6C18EE3}" type="presParOf" srcId="{3FA2D14D-E997-461B-B4B0-80A730A3EB68}" destId="{2FDCD621-16C4-470B-A305-0FCB48E330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ADF9-729C-403D-A47A-0756842D1C3B}">
      <dsp:nvSpPr>
        <dsp:cNvPr id="0" name=""/>
        <dsp:cNvSpPr/>
      </dsp:nvSpPr>
      <dsp:spPr>
        <a:xfrm>
          <a:off x="1707" y="-47756"/>
          <a:ext cx="1790058" cy="308840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Fundamental Research</a:t>
          </a:r>
          <a:endParaRPr lang="en-US" sz="1700" kern="1200" dirty="0"/>
        </a:p>
      </dsp:txBody>
      <dsp:txXfrm>
        <a:off x="1707" y="1187606"/>
        <a:ext cx="1790058" cy="1235363"/>
      </dsp:txXfrm>
    </dsp:sp>
    <dsp:sp modelId="{DB043175-C772-44BC-A5D6-B2B72D834B6B}">
      <dsp:nvSpPr>
        <dsp:cNvPr id="0" name=""/>
        <dsp:cNvSpPr/>
      </dsp:nvSpPr>
      <dsp:spPr>
        <a:xfrm>
          <a:off x="382517" y="137547"/>
          <a:ext cx="1028439" cy="1028439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405E2-5751-4DDE-8647-8D907AF1DED7}">
      <dsp:nvSpPr>
        <dsp:cNvPr id="0" name=""/>
        <dsp:cNvSpPr/>
      </dsp:nvSpPr>
      <dsp:spPr>
        <a:xfrm>
          <a:off x="1845467" y="-47756"/>
          <a:ext cx="1790058" cy="308840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Dual Use (EAR) Restricted Research</a:t>
          </a:r>
          <a:endParaRPr lang="en-US" sz="1700" kern="1200" dirty="0"/>
        </a:p>
      </dsp:txBody>
      <dsp:txXfrm>
        <a:off x="1845467" y="1187606"/>
        <a:ext cx="1790058" cy="1235363"/>
      </dsp:txXfrm>
    </dsp:sp>
    <dsp:sp modelId="{B05C3A51-E8E0-4BB6-B601-A42CEA9EDEF5}">
      <dsp:nvSpPr>
        <dsp:cNvPr id="0" name=""/>
        <dsp:cNvSpPr/>
      </dsp:nvSpPr>
      <dsp:spPr>
        <a:xfrm>
          <a:off x="2226277" y="137547"/>
          <a:ext cx="1028439" cy="102843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36273-7CD8-4BF3-B14F-383441BA0FF6}">
      <dsp:nvSpPr>
        <dsp:cNvPr id="0" name=""/>
        <dsp:cNvSpPr/>
      </dsp:nvSpPr>
      <dsp:spPr>
        <a:xfrm>
          <a:off x="3711639" y="0"/>
          <a:ext cx="1790058" cy="308840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Military (ITAR) Restricted Research</a:t>
          </a:r>
          <a:endParaRPr lang="en-US" sz="1700" kern="1200" dirty="0"/>
        </a:p>
      </dsp:txBody>
      <dsp:txXfrm>
        <a:off x="3711639" y="1235363"/>
        <a:ext cx="1790058" cy="1235363"/>
      </dsp:txXfrm>
    </dsp:sp>
    <dsp:sp modelId="{020B1D27-A628-4A90-B6D1-A10C8F6A3DD3}">
      <dsp:nvSpPr>
        <dsp:cNvPr id="0" name=""/>
        <dsp:cNvSpPr/>
      </dsp:nvSpPr>
      <dsp:spPr>
        <a:xfrm>
          <a:off x="4083283" y="157417"/>
          <a:ext cx="1028439" cy="1028439"/>
        </a:xfrm>
        <a:prstGeom prst="ellipse">
          <a:avLst/>
        </a:prstGeom>
        <a:solidFill>
          <a:srgbClr val="FF66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390FB-3B36-483F-B2B1-AA3343B9AA58}">
      <dsp:nvSpPr>
        <dsp:cNvPr id="0" name=""/>
        <dsp:cNvSpPr/>
      </dsp:nvSpPr>
      <dsp:spPr>
        <a:xfrm>
          <a:off x="5532987" y="0"/>
          <a:ext cx="1790058" cy="308840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Classified Restricted Research</a:t>
          </a:r>
          <a:endParaRPr lang="en-US" sz="1700" kern="1200" dirty="0"/>
        </a:p>
      </dsp:txBody>
      <dsp:txXfrm>
        <a:off x="5532987" y="1235363"/>
        <a:ext cx="1790058" cy="1235363"/>
      </dsp:txXfrm>
    </dsp:sp>
    <dsp:sp modelId="{B0AB7620-59C3-4528-BD7A-4CF96FE5D46A}">
      <dsp:nvSpPr>
        <dsp:cNvPr id="0" name=""/>
        <dsp:cNvSpPr/>
      </dsp:nvSpPr>
      <dsp:spPr>
        <a:xfrm>
          <a:off x="5913797" y="137547"/>
          <a:ext cx="1028439" cy="1028439"/>
        </a:xfrm>
        <a:prstGeom prst="ellipse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7754D-0CD0-490C-A849-DB13B8A2D8D8}">
      <dsp:nvSpPr>
        <dsp:cNvPr id="0" name=""/>
        <dsp:cNvSpPr/>
      </dsp:nvSpPr>
      <dsp:spPr>
        <a:xfrm>
          <a:off x="79067" y="2173035"/>
          <a:ext cx="7166618" cy="96312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FFDB5-1D6A-44F9-A9BB-FCEDCF2863FC}">
      <dsp:nvSpPr>
        <dsp:cNvPr id="0" name=""/>
        <dsp:cNvSpPr/>
      </dsp:nvSpPr>
      <dsp:spPr>
        <a:xfrm>
          <a:off x="3984803" y="1058130"/>
          <a:ext cx="3305834" cy="393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35"/>
              </a:lnTo>
              <a:lnTo>
                <a:pt x="3305834" y="268035"/>
              </a:lnTo>
              <a:lnTo>
                <a:pt x="3305834" y="3933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ACED-2E43-496D-AED3-B9A4ECAD5D91}">
      <dsp:nvSpPr>
        <dsp:cNvPr id="0" name=""/>
        <dsp:cNvSpPr/>
      </dsp:nvSpPr>
      <dsp:spPr>
        <a:xfrm>
          <a:off x="3984803" y="1058130"/>
          <a:ext cx="1652917" cy="393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35"/>
              </a:lnTo>
              <a:lnTo>
                <a:pt x="1652917" y="268035"/>
              </a:lnTo>
              <a:lnTo>
                <a:pt x="1652917" y="3933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1A438-FF6F-4322-8409-94A71039C1C7}">
      <dsp:nvSpPr>
        <dsp:cNvPr id="0" name=""/>
        <dsp:cNvSpPr/>
      </dsp:nvSpPr>
      <dsp:spPr>
        <a:xfrm>
          <a:off x="3939083" y="1058130"/>
          <a:ext cx="91440" cy="393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3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44637-9C24-491E-87C8-C127C2B1FE1B}">
      <dsp:nvSpPr>
        <dsp:cNvPr id="0" name=""/>
        <dsp:cNvSpPr/>
      </dsp:nvSpPr>
      <dsp:spPr>
        <a:xfrm>
          <a:off x="2331886" y="1058130"/>
          <a:ext cx="1652917" cy="393319"/>
        </a:xfrm>
        <a:custGeom>
          <a:avLst/>
          <a:gdLst/>
          <a:ahLst/>
          <a:cxnLst/>
          <a:rect l="0" t="0" r="0" b="0"/>
          <a:pathLst>
            <a:path>
              <a:moveTo>
                <a:pt x="1652917" y="0"/>
              </a:moveTo>
              <a:lnTo>
                <a:pt x="1652917" y="268035"/>
              </a:lnTo>
              <a:lnTo>
                <a:pt x="0" y="268035"/>
              </a:lnTo>
              <a:lnTo>
                <a:pt x="0" y="3933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5F659-3148-40F9-B48B-793FE18E4091}">
      <dsp:nvSpPr>
        <dsp:cNvPr id="0" name=""/>
        <dsp:cNvSpPr/>
      </dsp:nvSpPr>
      <dsp:spPr>
        <a:xfrm>
          <a:off x="678968" y="1058130"/>
          <a:ext cx="3305834" cy="393319"/>
        </a:xfrm>
        <a:custGeom>
          <a:avLst/>
          <a:gdLst/>
          <a:ahLst/>
          <a:cxnLst/>
          <a:rect l="0" t="0" r="0" b="0"/>
          <a:pathLst>
            <a:path>
              <a:moveTo>
                <a:pt x="3305834" y="0"/>
              </a:moveTo>
              <a:lnTo>
                <a:pt x="3305834" y="268035"/>
              </a:lnTo>
              <a:lnTo>
                <a:pt x="0" y="268035"/>
              </a:lnTo>
              <a:lnTo>
                <a:pt x="0" y="3933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13314-D5A2-4949-AF91-E2EE134F384F}">
      <dsp:nvSpPr>
        <dsp:cNvPr id="0" name=""/>
        <dsp:cNvSpPr/>
      </dsp:nvSpPr>
      <dsp:spPr>
        <a:xfrm>
          <a:off x="3308609" y="199365"/>
          <a:ext cx="1352386" cy="85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30DB0-23A6-4887-88D4-2B7F825E2A49}">
      <dsp:nvSpPr>
        <dsp:cNvPr id="0" name=""/>
        <dsp:cNvSpPr/>
      </dsp:nvSpPr>
      <dsp:spPr>
        <a:xfrm>
          <a:off x="3458875" y="342117"/>
          <a:ext cx="1352386" cy="8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Fundamental Research does </a:t>
          </a:r>
          <a:r>
            <a:rPr lang="en-US" sz="1000" b="1" kern="1200" dirty="0" smtClean="0">
              <a:solidFill>
                <a:srgbClr val="FF0000"/>
              </a:solidFill>
            </a:rPr>
            <a:t>NOT</a:t>
          </a:r>
          <a:r>
            <a:rPr lang="en-US" sz="1000" kern="1200" dirty="0" smtClean="0"/>
            <a:t> cover --</a:t>
          </a:r>
          <a:endParaRPr lang="en-US" sz="1000" kern="1200" dirty="0"/>
        </a:p>
      </dsp:txBody>
      <dsp:txXfrm>
        <a:off x="3484027" y="367269"/>
        <a:ext cx="1302082" cy="808461"/>
      </dsp:txXfrm>
    </dsp:sp>
    <dsp:sp modelId="{3E41CD3F-08E0-47FB-8C7E-76DECFAF7635}">
      <dsp:nvSpPr>
        <dsp:cNvPr id="0" name=""/>
        <dsp:cNvSpPr/>
      </dsp:nvSpPr>
      <dsp:spPr>
        <a:xfrm>
          <a:off x="2775" y="1451450"/>
          <a:ext cx="1352386" cy="85876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6B9EA74-2866-4C7F-913F-910968ABF0EE}">
      <dsp:nvSpPr>
        <dsp:cNvPr id="0" name=""/>
        <dsp:cNvSpPr/>
      </dsp:nvSpPr>
      <dsp:spPr>
        <a:xfrm>
          <a:off x="153040" y="1594202"/>
          <a:ext cx="1352386" cy="8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Tangible exports</a:t>
          </a:r>
          <a:r>
            <a:rPr lang="en-US" sz="1000" kern="1200" dirty="0" smtClean="0"/>
            <a:t> of hardware, software, technology</a:t>
          </a:r>
          <a:endParaRPr lang="en-US" sz="1000" kern="1200" dirty="0"/>
        </a:p>
      </dsp:txBody>
      <dsp:txXfrm>
        <a:off x="178192" y="1619354"/>
        <a:ext cx="1302082" cy="808461"/>
      </dsp:txXfrm>
    </dsp:sp>
    <dsp:sp modelId="{C6D78948-9FD1-4E84-AA91-C2027BB07E3E}">
      <dsp:nvSpPr>
        <dsp:cNvPr id="0" name=""/>
        <dsp:cNvSpPr/>
      </dsp:nvSpPr>
      <dsp:spPr>
        <a:xfrm>
          <a:off x="1655692" y="1451450"/>
          <a:ext cx="1352386" cy="8587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9525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F469FB94-4407-4E88-BE31-314AF8ED2A9B}">
      <dsp:nvSpPr>
        <dsp:cNvPr id="0" name=""/>
        <dsp:cNvSpPr/>
      </dsp:nvSpPr>
      <dsp:spPr>
        <a:xfrm>
          <a:off x="1805957" y="1594202"/>
          <a:ext cx="1352386" cy="8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Export controlled </a:t>
          </a:r>
          <a:r>
            <a:rPr lang="en-US" sz="1000" b="1" kern="1200" dirty="0" smtClean="0"/>
            <a:t>technology or technical data </a:t>
          </a:r>
          <a:r>
            <a:rPr lang="en-US" sz="1000" b="0" kern="1200" dirty="0" smtClean="0"/>
            <a:t>received from a sponsor or 3</a:t>
          </a:r>
          <a:r>
            <a:rPr lang="en-US" sz="1000" b="0" kern="1200" baseline="30000" dirty="0" smtClean="0"/>
            <a:t>rd</a:t>
          </a:r>
          <a:r>
            <a:rPr lang="en-US" sz="1000" b="0" kern="1200" dirty="0" smtClean="0"/>
            <a:t> party</a:t>
          </a:r>
          <a:endParaRPr lang="en-US" sz="1000" b="0" kern="1200" dirty="0"/>
        </a:p>
      </dsp:txBody>
      <dsp:txXfrm>
        <a:off x="1831109" y="1619354"/>
        <a:ext cx="1302082" cy="808461"/>
      </dsp:txXfrm>
    </dsp:sp>
    <dsp:sp modelId="{9472F20E-293B-41FC-AEC0-45BDE7589122}">
      <dsp:nvSpPr>
        <dsp:cNvPr id="0" name=""/>
        <dsp:cNvSpPr/>
      </dsp:nvSpPr>
      <dsp:spPr>
        <a:xfrm>
          <a:off x="3308609" y="1451450"/>
          <a:ext cx="1352386" cy="858765"/>
        </a:xfrm>
        <a:prstGeom prst="roundRect">
          <a:avLst>
            <a:gd name="adj" fmla="val 10000"/>
          </a:avLst>
        </a:prstGeom>
        <a:solidFill>
          <a:schemeClr val="accent4"/>
        </a:solidFill>
        <a:ln w="9525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64865A19-BAEF-4A64-9BE5-7A5B9FA39D33}">
      <dsp:nvSpPr>
        <dsp:cNvPr id="0" name=""/>
        <dsp:cNvSpPr/>
      </dsp:nvSpPr>
      <dsp:spPr>
        <a:xfrm>
          <a:off x="3458875" y="1594202"/>
          <a:ext cx="1352386" cy="8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Export controlled </a:t>
          </a:r>
          <a:r>
            <a:rPr lang="en-US" sz="1000" b="0" kern="1200" dirty="0" smtClean="0"/>
            <a:t>activities</a:t>
          </a:r>
          <a:r>
            <a:rPr lang="en-US" sz="1000" b="1" kern="1200" dirty="0" smtClean="0"/>
            <a:t> – “defense services”</a:t>
          </a:r>
          <a:endParaRPr lang="en-US" sz="1000" b="1" kern="1200" dirty="0"/>
        </a:p>
      </dsp:txBody>
      <dsp:txXfrm>
        <a:off x="3484027" y="1619354"/>
        <a:ext cx="1302082" cy="808461"/>
      </dsp:txXfrm>
    </dsp:sp>
    <dsp:sp modelId="{CDA96BAE-EDE9-4386-84A6-E30A47950668}">
      <dsp:nvSpPr>
        <dsp:cNvPr id="0" name=""/>
        <dsp:cNvSpPr/>
      </dsp:nvSpPr>
      <dsp:spPr>
        <a:xfrm>
          <a:off x="4961527" y="1451450"/>
          <a:ext cx="1352386" cy="85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6B6E-4A6E-4762-8DF7-41ADD0A7C016}">
      <dsp:nvSpPr>
        <dsp:cNvPr id="0" name=""/>
        <dsp:cNvSpPr/>
      </dsp:nvSpPr>
      <dsp:spPr>
        <a:xfrm>
          <a:off x="5111792" y="1594202"/>
          <a:ext cx="1352386" cy="8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Sales and Service</a:t>
          </a:r>
          <a:endParaRPr lang="en-US" sz="1000" b="1" kern="1200" dirty="0"/>
        </a:p>
      </dsp:txBody>
      <dsp:txXfrm>
        <a:off x="5136944" y="1619354"/>
        <a:ext cx="1302082" cy="808461"/>
      </dsp:txXfrm>
    </dsp:sp>
    <dsp:sp modelId="{7D814F29-8040-4740-8D38-91A57BCCF218}">
      <dsp:nvSpPr>
        <dsp:cNvPr id="0" name=""/>
        <dsp:cNvSpPr/>
      </dsp:nvSpPr>
      <dsp:spPr>
        <a:xfrm>
          <a:off x="6614444" y="1451450"/>
          <a:ext cx="1352386" cy="85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6FC05-7E59-40D2-9748-EF4BECA656DC}">
      <dsp:nvSpPr>
        <dsp:cNvPr id="0" name=""/>
        <dsp:cNvSpPr/>
      </dsp:nvSpPr>
      <dsp:spPr>
        <a:xfrm>
          <a:off x="6764709" y="1594202"/>
          <a:ext cx="1352386" cy="8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Research involving creation or use of certain </a:t>
          </a:r>
          <a:r>
            <a:rPr lang="en-US" sz="1000" b="1" kern="1200" dirty="0" smtClean="0"/>
            <a:t>encryption source code</a:t>
          </a:r>
          <a:endParaRPr lang="en-US" sz="1000" b="1" kern="1200" dirty="0"/>
        </a:p>
      </dsp:txBody>
      <dsp:txXfrm>
        <a:off x="6789861" y="1619354"/>
        <a:ext cx="1302082" cy="808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A4D00-25DE-4A10-B889-6CAF31B512FA}">
      <dsp:nvSpPr>
        <dsp:cNvPr id="0" name=""/>
        <dsp:cNvSpPr/>
      </dsp:nvSpPr>
      <dsp:spPr>
        <a:xfrm>
          <a:off x="41" y="81315"/>
          <a:ext cx="3973904" cy="604800"/>
        </a:xfrm>
        <a:prstGeom prst="rect">
          <a:avLst/>
        </a:prstGeom>
        <a:solidFill>
          <a:schemeClr val="accent4">
            <a:lumMod val="75000"/>
          </a:schemeClr>
        </a:solidFill>
        <a:ln w="28575" cap="rnd" cmpd="sng" algn="ctr">
          <a:noFill/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Foreign Person</a:t>
          </a:r>
          <a:endParaRPr lang="en-US" sz="2100" kern="1200" dirty="0"/>
        </a:p>
      </dsp:txBody>
      <dsp:txXfrm>
        <a:off x="41" y="81315"/>
        <a:ext cx="3973904" cy="604800"/>
      </dsp:txXfrm>
    </dsp:sp>
    <dsp:sp modelId="{4D8A513A-CEAB-46CA-AB4E-D1A823B7F42D}">
      <dsp:nvSpPr>
        <dsp:cNvPr id="0" name=""/>
        <dsp:cNvSpPr/>
      </dsp:nvSpPr>
      <dsp:spPr>
        <a:xfrm>
          <a:off x="0" y="685810"/>
          <a:ext cx="3973904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Any person not a U.S. citizen or legal permanent resident (green card holder)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Any person not granted political asylum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Any U.S. Person employed or representing a foreign entity</a:t>
          </a:r>
          <a:endParaRPr lang="en-US" sz="2100" kern="1200" dirty="0"/>
        </a:p>
      </dsp:txBody>
      <dsp:txXfrm>
        <a:off x="0" y="685810"/>
        <a:ext cx="3973904" cy="3804570"/>
      </dsp:txXfrm>
    </dsp:sp>
    <dsp:sp modelId="{E9EA98DE-9E94-4F8C-A517-C8C23923E814}">
      <dsp:nvSpPr>
        <dsp:cNvPr id="0" name=""/>
        <dsp:cNvSpPr/>
      </dsp:nvSpPr>
      <dsp:spPr>
        <a:xfrm>
          <a:off x="4530292" y="81315"/>
          <a:ext cx="3973904" cy="604800"/>
        </a:xfrm>
        <a:prstGeom prst="rect">
          <a:avLst/>
        </a:prstGeom>
        <a:solidFill>
          <a:schemeClr val="accent5">
            <a:lumMod val="75000"/>
          </a:schemeClr>
        </a:solidFill>
        <a:ln w="9525" cap="rnd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Foreign Entity</a:t>
          </a:r>
          <a:endParaRPr lang="en-US" sz="2100" kern="1200" dirty="0"/>
        </a:p>
      </dsp:txBody>
      <dsp:txXfrm>
        <a:off x="4530292" y="81315"/>
        <a:ext cx="3973904" cy="604800"/>
      </dsp:txXfrm>
    </dsp:sp>
    <dsp:sp modelId="{2FDCD621-16C4-470B-A305-0FCB48E330F0}">
      <dsp:nvSpPr>
        <dsp:cNvPr id="0" name=""/>
        <dsp:cNvSpPr/>
      </dsp:nvSpPr>
      <dsp:spPr>
        <a:xfrm>
          <a:off x="4530292" y="686115"/>
          <a:ext cx="3973904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Any partnership or group not incorporated or organized to do business in the U.S.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Any foreign government</a:t>
          </a:r>
        </a:p>
      </dsp:txBody>
      <dsp:txXfrm>
        <a:off x="4530292" y="686115"/>
        <a:ext cx="3973904" cy="380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FC124-99E7-428C-AF6A-66DABDDB8D3C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46DAD-FD38-4C35-A5DF-31F9EF44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CD6-CCC6-4250-ADF4-29C175D5E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CD6-CCC6-4250-ADF4-29C175D5E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0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D414-9431-4E07-B0EB-AD118BDE37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5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CD6-CCC6-4250-ADF4-29C175D5E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Fundamental Research Exclusion (FRE) exempts most on-campus university research from export control licensing requirements. It covers information (not items), resulting from basic and applied research in science &amp; engineering, at an accredited institution of higher education,</a:t>
            </a:r>
            <a:r>
              <a:rPr lang="en-US" baseline="0" dirty="0" smtClean="0"/>
              <a:t> </a:t>
            </a:r>
            <a:r>
              <a:rPr lang="en-US" dirty="0" smtClean="0"/>
              <a:t>that is ordinarily published and shared broadly within the scientific community.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531" indent="-2955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356" indent="-2364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5298" indent="-2364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8240" indent="-23647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1182" indent="-236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4123" indent="-236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7065" indent="-236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0008" indent="-2364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BB9AD-9B94-49EE-8202-A5D91A76FAA8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1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54113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FRE does not apply to tangible exports, export controlled technology or technical data received from a sponsor or 3</a:t>
            </a:r>
            <a:r>
              <a:rPr lang="en-US" baseline="30000" dirty="0" smtClean="0"/>
              <a:t>rd</a:t>
            </a:r>
            <a:r>
              <a:rPr lang="en-US" dirty="0" smtClean="0"/>
              <a:t> party,</a:t>
            </a:r>
            <a:r>
              <a:rPr lang="en-US" baseline="0" dirty="0" smtClean="0"/>
              <a:t> e</a:t>
            </a:r>
            <a:r>
              <a:rPr lang="en-US" dirty="0" smtClean="0"/>
              <a:t>xport controlled services such as a</a:t>
            </a:r>
            <a:r>
              <a:rPr lang="en-US" baseline="0" dirty="0" smtClean="0"/>
              <a:t> defense service and </a:t>
            </a:r>
            <a:r>
              <a:rPr lang="en-US" b="0" baseline="0" dirty="0" smtClean="0"/>
              <a:t>r</a:t>
            </a:r>
            <a:r>
              <a:rPr lang="en-US" b="0" dirty="0" smtClean="0"/>
              <a:t>esearch involving creation or use of certain encryption source code when the research involves nationals of Cuba, Iran, North Korea, Sudan and Syria including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faculty, staff, student or visiting scholars</a:t>
            </a:r>
            <a:r>
              <a:rPr lang="en-US" b="0" dirty="0" smtClean="0"/>
              <a:t>. </a:t>
            </a:r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Finally</a:t>
            </a:r>
            <a:r>
              <a:rPr lang="en-US" i="1" baseline="0" dirty="0" smtClean="0"/>
              <a:t> transactions </a:t>
            </a:r>
            <a:r>
              <a:rPr lang="en-US" baseline="0" dirty="0" smtClean="0"/>
              <a:t>involving sanctioned countries, individuals and entities and restricted end-uses such as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and biological weapon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end-use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rocket or UAV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end-use 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end-use </a:t>
            </a:r>
            <a:r>
              <a:rPr lang="en-US" baseline="0" dirty="0" smtClean="0"/>
              <a:t>must be reviewed </a:t>
            </a:r>
            <a:r>
              <a:rPr lang="en-US" dirty="0" smtClean="0"/>
              <a:t>independent of fundamental research,</a:t>
            </a:r>
            <a:r>
              <a:rPr lang="en-US" baseline="0" dirty="0" smtClean="0"/>
              <a:t> for licensing requirements</a:t>
            </a:r>
            <a:endParaRPr lang="en-US" b="0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39973" indent="-284606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38421" indent="-227684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3789" indent="-227684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49157" indent="-227684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04525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59893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15262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70630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129778B-4C35-4323-90A7-6363F9968A7B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9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707" indent="-2945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012" indent="-23560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216" indent="-23560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420" indent="-23560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1625" indent="-235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829" indent="-235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034" indent="-235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5238" indent="-235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AEE73-83BB-4C83-9CEC-A6EA2F18649D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2725" y="1165225"/>
            <a:ext cx="4200525" cy="31496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8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use a software tool for screening?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47CD6-CCC6-4250-ADF4-29C175D5E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10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8865" indent="-28033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1330" indent="-22426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69862" indent="-22426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8396" indent="-22426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6925" indent="-224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5458" indent="-224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3991" indent="-224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12523" indent="-224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BE9556DF-41FC-4EE7-AB25-A08A5D2E554A}" type="slidenum">
              <a:rPr lang="en-US" smtClean="0">
                <a:latin typeface="Calibri" pitchFamily="34" charset="0"/>
              </a:rPr>
              <a:pPr eaLnBrk="1" hangingPunct="1"/>
              <a:t>15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0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D414-9431-4E07-B0EB-AD118BDE37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67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08EBC6-62DB-44BE-9645-CAEA55D7E808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9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5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5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5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4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6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40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5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05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2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6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6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33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70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9A1F25-5819-4AF1-9B9D-33781C721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01CA277-04CF-4AA7-B836-58765A8B62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94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9A1F25-5819-4AF1-9B9D-33781C721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01CA277-04CF-4AA7-B836-58765A8B62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003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64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9A1F25-5819-4AF1-9B9D-33781C721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01CA277-04CF-4AA7-B836-58765A8B62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54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93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9A1F25-5819-4AF1-9B9D-33781C721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01CA277-04CF-4AA7-B836-58765A8B62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61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43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>
                <a:solidFill>
                  <a:prstClr val="black"/>
                </a:solidFill>
              </a:rPr>
              <a:pPr/>
              <a:t>8/23/2018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7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6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2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2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1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50A92DF2-5E12-44B6-A5C9-2DA0DEA1EBF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2D40453-D0C4-4CA3-BC9D-2572FDD05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59A1F25-5819-4AF1-9B9D-33781C721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1CA277-04CF-4AA7-B836-58765A8B62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xport@ucsd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ink.ucsd.edu/sponsor/exportcontrol/training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xport@ucsd.edu" TargetMode="External"/><Relationship Id="rId2" Type="http://schemas.openxmlformats.org/officeDocument/2006/relationships/hyperlink" Target="export.ucs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Export Control Review for ORUBA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Garrett Eaton</a:t>
            </a:r>
          </a:p>
          <a:p>
            <a:r>
              <a:rPr lang="en-US" dirty="0" smtClean="0"/>
              <a:t>UCSD Senior Export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698827" cy="5323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Restricted or Prohibited PARTY?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" y="2316552"/>
            <a:ext cx="5960946" cy="40842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The US Government issues various lists of individuals &amp; entities both in the U.S. &amp; abroad that have committed export violations or other serious offenses.  </a:t>
            </a:r>
          </a:p>
          <a:p>
            <a:pPr lvl="1"/>
            <a:r>
              <a:rPr lang="en-US" altLang="en-US" sz="1650" dirty="0"/>
              <a:t>Terms &amp; conditions require no debarred, disqualified or ineligible persons</a:t>
            </a:r>
          </a:p>
          <a:p>
            <a:pPr lvl="1"/>
            <a:r>
              <a:rPr lang="en-US" altLang="en-US" sz="1650" dirty="0"/>
              <a:t>Part of funding awards, procurement </a:t>
            </a:r>
            <a:r>
              <a:rPr lang="en-US" altLang="en-US" sz="1650" dirty="0" smtClean="0"/>
              <a:t>&amp; </a:t>
            </a:r>
            <a:r>
              <a:rPr lang="en-US" altLang="en-US" sz="1650" dirty="0"/>
              <a:t>service agreements</a:t>
            </a:r>
            <a:br>
              <a:rPr lang="en-US" altLang="en-US" sz="1650" dirty="0"/>
            </a:br>
            <a:endParaRPr lang="en-US" altLang="en-US" sz="1725" dirty="0"/>
          </a:p>
          <a:p>
            <a:pPr eaLnBrk="1" hangingPunct="1"/>
            <a:r>
              <a:rPr lang="en-US" altLang="en-US" dirty="0"/>
              <a:t>Financial dealings or export transactions with Restricted or Prohibited parties is prohibited.</a:t>
            </a:r>
          </a:p>
          <a:p>
            <a:pPr lvl="1"/>
            <a:r>
              <a:rPr lang="en-US" altLang="en-US" sz="1500" dirty="0"/>
              <a:t>Terrorists</a:t>
            </a:r>
          </a:p>
          <a:p>
            <a:pPr lvl="1"/>
            <a:r>
              <a:rPr lang="en-US" altLang="en-US" sz="1500" dirty="0"/>
              <a:t>Weapons Proliferators</a:t>
            </a:r>
          </a:p>
          <a:p>
            <a:pPr lvl="1"/>
            <a:r>
              <a:rPr lang="en-US" altLang="en-US" sz="1500" dirty="0"/>
              <a:t>Export Violators</a:t>
            </a:r>
          </a:p>
          <a:p>
            <a:pPr lvl="1" eaLnBrk="1" hangingPunct="1"/>
            <a:r>
              <a:rPr lang="en-US" altLang="en-US" sz="1500" dirty="0"/>
              <a:t>Drug Traffickers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30" y="2819400"/>
            <a:ext cx="2209438" cy="567546"/>
          </a:xfrm>
          <a:prstGeom prst="rect">
            <a:avLst/>
          </a:prstGeom>
        </p:spPr>
      </p:pic>
      <p:pic>
        <p:nvPicPr>
          <p:cNvPr id="2050" name="Picture 2" descr="http://www.veteransparkspeedway.com/wpimages/wp147c10cf_05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13" y="3365175"/>
            <a:ext cx="2024871" cy="20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7654815" cy="709865"/>
          </a:xfrm>
        </p:spPr>
        <p:txBody>
          <a:bodyPr/>
          <a:lstStyle/>
          <a:p>
            <a:r>
              <a:rPr lang="en-US" dirty="0" smtClean="0"/>
              <a:t>How do you determine who is a Restricted Party?</a:t>
            </a:r>
            <a:endParaRPr lang="en-US" dirty="0"/>
          </a:p>
        </p:txBody>
      </p:sp>
      <p:pic>
        <p:nvPicPr>
          <p:cNvPr id="4" name="Picture 2" descr="http://www.amu.ac.in/img/pictures/search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6745" y="2753947"/>
            <a:ext cx="3334510" cy="23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9046" y="3059896"/>
            <a:ext cx="23121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Restricted Party Screening </a:t>
            </a:r>
            <a:r>
              <a:rPr lang="en-US" sz="2100" dirty="0"/>
              <a:t>in the </a:t>
            </a:r>
            <a:r>
              <a:rPr lang="en-US" sz="2100" b="1" dirty="0"/>
              <a:t>Visual Compliance </a:t>
            </a:r>
            <a:r>
              <a:rPr lang="en-US" sz="2100" dirty="0"/>
              <a:t>Tool</a:t>
            </a:r>
          </a:p>
        </p:txBody>
      </p:sp>
      <p:sp>
        <p:nvSpPr>
          <p:cNvPr id="3" name="AutoShape 2" descr="Visual Compliance Logo"/>
          <p:cNvSpPr>
            <a:spLocks noChangeAspect="1" noChangeArrowheads="1"/>
          </p:cNvSpPr>
          <p:nvPr/>
        </p:nvSpPr>
        <p:spPr bwMode="auto">
          <a:xfrm>
            <a:off x="382287" y="1619622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0" y="2585421"/>
            <a:ext cx="2150269" cy="2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39" y="914400"/>
            <a:ext cx="6905960" cy="532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Transactions That </a:t>
            </a:r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S</a:t>
            </a:r>
            <a:r>
              <a:rPr lang="en-US" dirty="0" smtClean="0"/>
              <a:t>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1653" y="2301300"/>
            <a:ext cx="8043333" cy="39470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If you are conducting transactions with other persons, whether individuals or entities </a:t>
            </a:r>
            <a:r>
              <a:rPr lang="en-US" dirty="0" smtClean="0"/>
              <a:t>&amp; </a:t>
            </a:r>
            <a:r>
              <a:rPr lang="en-US" dirty="0"/>
              <a:t>whether in the U.S. or abroad, these restrictions apply to you. </a:t>
            </a:r>
            <a:r>
              <a:rPr lang="en-US" dirty="0" smtClean="0"/>
              <a:t>International transactions </a:t>
            </a:r>
            <a:r>
              <a:rPr lang="en-US" dirty="0"/>
              <a:t>may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Collaborations </a:t>
            </a:r>
            <a:r>
              <a:rPr lang="en-US" dirty="0"/>
              <a:t>– MTA’s, NDA’s, </a:t>
            </a:r>
            <a:r>
              <a:rPr lang="en-US" dirty="0" smtClean="0"/>
              <a:t>Licensing, Technology Transfer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Payments </a:t>
            </a:r>
            <a:r>
              <a:rPr lang="en-US" dirty="0"/>
              <a:t>for goods or services (cash, check, wire transfer, or other means)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Contributions and donations of funds, materials or support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Export </a:t>
            </a:r>
            <a:r>
              <a:rPr lang="en-US" dirty="0"/>
              <a:t>shipments either physical or </a:t>
            </a:r>
            <a:r>
              <a:rPr lang="en-US" dirty="0" smtClean="0"/>
              <a:t>electronic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Access to export restricted data or ITAR equipment</a:t>
            </a:r>
          </a:p>
          <a:p>
            <a:pPr lvl="2"/>
            <a:r>
              <a:rPr lang="en-US" dirty="0" smtClean="0"/>
              <a:t>NDAs, Employees, students, visiting scholars in labs with access to restricted items, Sales &amp; Service</a:t>
            </a:r>
          </a:p>
          <a:p>
            <a:r>
              <a:rPr lang="en-US" i="1" dirty="0"/>
              <a:t>A</a:t>
            </a:r>
            <a:r>
              <a:rPr lang="en-US" i="1" dirty="0" smtClean="0"/>
              <a:t>ll</a:t>
            </a:r>
            <a:r>
              <a:rPr lang="en-US" dirty="0"/>
              <a:t> the parties </a:t>
            </a:r>
            <a:r>
              <a:rPr lang="en-US" dirty="0" smtClean="0"/>
              <a:t>to a transaction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5128826" cy="298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Restricted Entities </a:t>
            </a:r>
            <a:br>
              <a:rPr lang="en-US" dirty="0" smtClean="0"/>
            </a:br>
            <a:r>
              <a:rPr lang="en-US" dirty="0" smtClean="0"/>
              <a:t>University Examples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b="1" i="1" dirty="0" smtClean="0"/>
              <a:t>not comprehensive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00635" y="2558034"/>
            <a:ext cx="8186165" cy="39951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BEIJING UNIVERSITY OF AERONAUTICS AND ASTRONAUTICS (BUAA) AKA BEIHANG </a:t>
            </a:r>
            <a:r>
              <a:rPr lang="en-US" dirty="0" smtClean="0"/>
              <a:t>UNIVERSITY- China</a:t>
            </a:r>
          </a:p>
          <a:p>
            <a:r>
              <a:rPr lang="en-US" dirty="0"/>
              <a:t>NORTHWEST POLYTECHNICAL </a:t>
            </a:r>
            <a:r>
              <a:rPr lang="en-US" dirty="0" smtClean="0"/>
              <a:t>UNIVERSITY-Xian, China</a:t>
            </a:r>
          </a:p>
          <a:p>
            <a:r>
              <a:rPr lang="en-US" dirty="0"/>
              <a:t>SICHUAN </a:t>
            </a:r>
            <a:r>
              <a:rPr lang="en-US" dirty="0" smtClean="0"/>
              <a:t>UNIVERSITY- Chengdu, China</a:t>
            </a:r>
          </a:p>
          <a:p>
            <a:r>
              <a:rPr lang="en-US" dirty="0"/>
              <a:t>UNIVERSITY OF ELECTRONIC SCIENCE AND TECHNOLOGY OF </a:t>
            </a:r>
            <a:r>
              <a:rPr lang="en-US" dirty="0" smtClean="0"/>
              <a:t>CHINA </a:t>
            </a:r>
            <a:r>
              <a:rPr lang="en-US" dirty="0"/>
              <a:t>- Chengdu, </a:t>
            </a:r>
            <a:r>
              <a:rPr lang="en-US" dirty="0" smtClean="0"/>
              <a:t>China</a:t>
            </a:r>
          </a:p>
          <a:p>
            <a:r>
              <a:rPr lang="en-US" dirty="0" smtClean="0"/>
              <a:t>National University of Defense Technology- China</a:t>
            </a:r>
            <a:endParaRPr lang="en-US" dirty="0"/>
          </a:p>
          <a:p>
            <a:r>
              <a:rPr lang="en-US" dirty="0"/>
              <a:t>MALEK ASHTAR UNIVERSITY OF </a:t>
            </a:r>
            <a:r>
              <a:rPr lang="en-US" dirty="0" smtClean="0"/>
              <a:t>TECHNOLOGY- Tehran, Iran</a:t>
            </a:r>
          </a:p>
          <a:p>
            <a:r>
              <a:rPr lang="en-US" dirty="0"/>
              <a:t>BAQIYATTALLAH UNIVERSITY OF MEDICAL SCIENCES </a:t>
            </a:r>
            <a:r>
              <a:rPr lang="en-US" dirty="0" smtClean="0"/>
              <a:t>– Tehran, Iran</a:t>
            </a:r>
          </a:p>
          <a:p>
            <a:r>
              <a:rPr lang="en-US" dirty="0"/>
              <a:t>IMAM HOSSEIN </a:t>
            </a:r>
            <a:r>
              <a:rPr lang="en-US" dirty="0" smtClean="0"/>
              <a:t>UNIVERSITY- Tehran</a:t>
            </a:r>
            <a:r>
              <a:rPr lang="en-US" dirty="0"/>
              <a:t>, </a:t>
            </a:r>
            <a:r>
              <a:rPr lang="en-US" dirty="0" smtClean="0"/>
              <a:t>Iran</a:t>
            </a:r>
          </a:p>
          <a:p>
            <a:r>
              <a:rPr lang="en-US" dirty="0"/>
              <a:t>BEN GURION UNIVERSITY (BGU</a:t>
            </a:r>
            <a:r>
              <a:rPr lang="en-US" dirty="0" smtClean="0"/>
              <a:t>)- Israel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7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609600" y="685800"/>
            <a:ext cx="8077200" cy="4648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a Deemed Export (EAR)?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endParaRPr lang="en-US" sz="2800" dirty="0" smtClean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latin typeface="Arial" charset="0"/>
              </a:rPr>
              <a:t>Any </a:t>
            </a:r>
            <a:r>
              <a:rPr lang="en-US" sz="2800" dirty="0">
                <a:latin typeface="Arial" charset="0"/>
              </a:rPr>
              <a:t>release of technology or source code subject to the </a:t>
            </a:r>
            <a:r>
              <a:rPr lang="en-US" sz="2800" dirty="0" smtClean="0">
                <a:latin typeface="Arial" charset="0"/>
              </a:rPr>
              <a:t>export regulations </a:t>
            </a:r>
            <a:r>
              <a:rPr lang="en-US" sz="2800" dirty="0">
                <a:latin typeface="Arial" charset="0"/>
              </a:rPr>
              <a:t>to a foreign national. Such release is deemed to be an export to the home country or countries of the foreign national. </a:t>
            </a:r>
            <a:endParaRPr lang="en-US" sz="2800" dirty="0" smtClean="0">
              <a:latin typeface="Arial" charset="0"/>
            </a:endParaRPr>
          </a:p>
        </p:txBody>
      </p:sp>
      <p:grpSp>
        <p:nvGrpSpPr>
          <p:cNvPr id="12293" name="Group 36"/>
          <p:cNvGrpSpPr>
            <a:grpSpLocks/>
          </p:cNvGrpSpPr>
          <p:nvPr/>
        </p:nvGrpSpPr>
        <p:grpSpPr bwMode="auto">
          <a:xfrm>
            <a:off x="381000" y="5613400"/>
            <a:ext cx="8458200" cy="1016000"/>
            <a:chOff x="240" y="2304"/>
            <a:chExt cx="5328" cy="640"/>
          </a:xfrm>
        </p:grpSpPr>
        <p:pic>
          <p:nvPicPr>
            <p:cNvPr id="12294" name="Picture 37" descr="MPj04395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305"/>
              <a:ext cx="86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Line 38"/>
            <p:cNvSpPr>
              <a:spLocks noChangeShapeType="1"/>
            </p:cNvSpPr>
            <p:nvPr/>
          </p:nvSpPr>
          <p:spPr bwMode="auto">
            <a:xfrm>
              <a:off x="2688" y="2688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39"/>
            <p:cNvSpPr>
              <a:spLocks noChangeShapeType="1"/>
            </p:cNvSpPr>
            <p:nvPr/>
          </p:nvSpPr>
          <p:spPr bwMode="auto">
            <a:xfrm>
              <a:off x="4272" y="2688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297" name="Picture 40" descr="MPj0401908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04"/>
              <a:ext cx="96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41" descr="MPj0410080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9" t="26563" b="34766"/>
            <a:stretch>
              <a:fillRect/>
            </a:stretch>
          </p:blipFill>
          <p:spPr bwMode="auto">
            <a:xfrm>
              <a:off x="4848" y="2352"/>
              <a:ext cx="72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42" descr="MPj0410080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9" t="26563" b="34766"/>
            <a:stretch>
              <a:fillRect/>
            </a:stretch>
          </p:blipFill>
          <p:spPr bwMode="auto">
            <a:xfrm>
              <a:off x="240" y="2352"/>
              <a:ext cx="72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Line 43"/>
            <p:cNvSpPr>
              <a:spLocks noChangeShapeType="1"/>
            </p:cNvSpPr>
            <p:nvPr/>
          </p:nvSpPr>
          <p:spPr bwMode="auto">
            <a:xfrm>
              <a:off x="1056" y="2688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3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/>
          </p:nvPr>
        </p:nvGraphicFramePr>
        <p:xfrm>
          <a:off x="454705" y="21336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7620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is a Foreign Person</a:t>
            </a:r>
            <a:r>
              <a:rPr lang="en-US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en-US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95" y="914400"/>
            <a:ext cx="7543859" cy="5302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Sanctioned Countries</a:t>
            </a:r>
            <a:endParaRPr lang="en-US" dirty="0"/>
          </a:p>
        </p:txBody>
      </p:sp>
      <p:pic>
        <p:nvPicPr>
          <p:cNvPr id="8" name="Picture 6" descr="http://www.universalweather.com/blog/wp-content/uploads/2012/10/sanctioned-countries-syri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86" y="2117725"/>
            <a:ext cx="1524515" cy="15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universalweather.com/blog/wp-content/uploads/2012/11/sanctioned-countries-north-kor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25" y="2117727"/>
            <a:ext cx="1525774" cy="15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niversalweather.com/blog/wp-content/uploads/2012/09/Cuban-Overflight-Permi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5" y="2117729"/>
            <a:ext cx="1525773" cy="15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53" y="2117726"/>
            <a:ext cx="1528976" cy="1525776"/>
          </a:xfrm>
          <a:prstGeom prst="rect">
            <a:avLst/>
          </a:prstGeom>
        </p:spPr>
      </p:pic>
      <p:pic>
        <p:nvPicPr>
          <p:cNvPr id="9" name="Picture 2" descr="http://www.universalweather.com/blog/wp-content/uploads/2012/11/sanctioned-countries-sud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56" y="2117724"/>
            <a:ext cx="1531594" cy="15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5195" y="3649318"/>
            <a:ext cx="773920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OFAC </a:t>
            </a:r>
            <a:r>
              <a:rPr lang="en-US" sz="1350" u="sng" dirty="0"/>
              <a:t>Comprehensive Sanctions </a:t>
            </a:r>
            <a:r>
              <a:rPr lang="en-US" sz="1350" dirty="0"/>
              <a:t>for imports, exports, financial transactions and services for </a:t>
            </a:r>
          </a:p>
          <a:p>
            <a:r>
              <a:rPr lang="en-US" sz="2700" dirty="0">
                <a:solidFill>
                  <a:srgbClr val="FF0000"/>
                </a:solidFill>
              </a:rPr>
              <a:t>Cuba, Iran, North Korea, Syria </a:t>
            </a:r>
            <a:r>
              <a:rPr lang="en-US" sz="2700" dirty="0" smtClean="0"/>
              <a:t>&amp;</a:t>
            </a:r>
            <a:r>
              <a:rPr lang="en-US" sz="2700" dirty="0" smtClean="0">
                <a:solidFill>
                  <a:srgbClr val="FF0000"/>
                </a:solidFill>
              </a:rPr>
              <a:t> Sudan</a:t>
            </a:r>
          </a:p>
          <a:p>
            <a:endParaRPr lang="en-US" sz="2700" dirty="0">
              <a:solidFill>
                <a:srgbClr val="FF0000"/>
              </a:solidFill>
            </a:endParaRPr>
          </a:p>
          <a:p>
            <a:r>
              <a:rPr lang="en-US" sz="2100" b="1" u="sng" dirty="0"/>
              <a:t>Contact ECO for transactions with any of these countries</a:t>
            </a:r>
          </a:p>
          <a:p>
            <a:endParaRPr lang="en-US" sz="21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b="1" dirty="0"/>
              <a:t>Other countries with </a:t>
            </a:r>
            <a:r>
              <a:rPr lang="en-US" sz="1350" b="1" u="sng" dirty="0"/>
              <a:t>non-comprehensive sanctions</a:t>
            </a:r>
            <a:r>
              <a:rPr lang="en-US" sz="1350" b="1" dirty="0"/>
              <a:t> include: the Crimea region of Ukraine, Belarus, the Balkans, Central African Republic, Cote d’Ivoire, Iraq, Lebanon, Libya, Somalia, South Sudan, Venezuela, Yemen, Zimbabwe and the former Liberian Regime of Charles Taylor.</a:t>
            </a:r>
          </a:p>
          <a:p>
            <a:pPr algn="ctr"/>
            <a:r>
              <a:rPr lang="en-US" sz="1350" b="1" dirty="0">
                <a:solidFill>
                  <a:srgbClr val="FF0000"/>
                </a:solidFill>
              </a:rPr>
              <a:t>This list is not exhaustive</a:t>
            </a:r>
          </a:p>
        </p:txBody>
      </p:sp>
    </p:spTree>
    <p:extLst>
      <p:ext uri="{BB962C8B-B14F-4D97-AF65-F5344CB8AC3E}">
        <p14:creationId xmlns:p14="http://schemas.microsoft.com/office/powerpoint/2010/main" val="34593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I-129 Export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489200"/>
            <a:ext cx="7924800" cy="3530600"/>
          </a:xfrm>
        </p:spPr>
        <p:txBody>
          <a:bodyPr/>
          <a:lstStyle/>
          <a:p>
            <a:r>
              <a:rPr lang="en-US" dirty="0" smtClean="0"/>
              <a:t>Requires UCSD to indicate to the federal government whether an export license is required for that individual’s work at UCSD.</a:t>
            </a:r>
          </a:p>
          <a:p>
            <a:r>
              <a:rPr lang="en-US" dirty="0" smtClean="0"/>
              <a:t>This UCSD form was updated to include Export Control as the contact office for reviews</a:t>
            </a:r>
          </a:p>
          <a:p>
            <a:r>
              <a:rPr lang="en-US" dirty="0" smtClean="0"/>
              <a:t>Access to export </a:t>
            </a:r>
            <a:r>
              <a:rPr lang="en-US" dirty="0"/>
              <a:t>r</a:t>
            </a:r>
            <a:r>
              <a:rPr lang="en-US" dirty="0" smtClean="0"/>
              <a:t>estricted technology may require export licenses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access to info under a NDA</a:t>
            </a:r>
          </a:p>
          <a:p>
            <a:pPr lvl="1"/>
            <a:r>
              <a:rPr lang="en-US" dirty="0" smtClean="0"/>
              <a:t>Access to ITAR equipment or technology</a:t>
            </a:r>
          </a:p>
          <a:p>
            <a:pPr lvl="1"/>
            <a:r>
              <a:rPr lang="en-US" dirty="0" smtClean="0"/>
              <a:t>Participation in Service Agreements or other work not covered by the fundamental research exclusion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9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Licensing Timeframes, Plan Ahead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373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Accommodate export licensing into your research timetable (6 weeks to 3 months for Gov’t approval)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BEFORE any controlled item/technology can be exported abroad or with a foreign national (even if in your own lab)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BEFORE the transfer of information required to develop research proposals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BEFORE undertaking the international collaboration or activity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2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Shipments </a:t>
            </a:r>
            <a:br>
              <a:rPr lang="en-US" dirty="0" smtClean="0"/>
            </a:br>
            <a:r>
              <a:rPr lang="en-US" dirty="0" smtClean="0"/>
              <a:t>&amp; Hand Carries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391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Any physical shipment or hand carry outside the US is considered an “export”</a:t>
            </a:r>
          </a:p>
          <a:p>
            <a:r>
              <a:rPr lang="en-US" dirty="0" smtClean="0"/>
              <a:t>Shipments performed for a UCSD business/research purpose must be reviewed by the Export Control Office for license determinations prior to shipping</a:t>
            </a:r>
          </a:p>
          <a:p>
            <a:r>
              <a:rPr lang="en-US" dirty="0" smtClean="0"/>
              <a:t>Even temporary exports, such as UCSD-owned equipment taken abroad for research and returning to the US, are subject to EC regulations</a:t>
            </a:r>
          </a:p>
          <a:p>
            <a:r>
              <a:rPr lang="en-US" dirty="0" smtClean="0"/>
              <a:t>Laptops containing technical data or proprietary information could trigger licensing requirements</a:t>
            </a:r>
          </a:p>
          <a:p>
            <a:r>
              <a:rPr lang="en-US" dirty="0" smtClean="0"/>
              <a:t>Encrypted hard drives may prove problematic at customs</a:t>
            </a:r>
          </a:p>
          <a:p>
            <a:r>
              <a:rPr lang="en-US" dirty="0" smtClean="0"/>
              <a:t>Export Control Office can provide hand carry travel letters on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0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0AMr33_fxDo/Tnnu12pVw_I/AAAAAAAAAJs/_lO01jYBYMo/s1600/Learning+Objectiv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0" y="1126747"/>
            <a:ext cx="2071688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03" y="650227"/>
            <a:ext cx="7773338" cy="1197133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2" y="2567972"/>
            <a:ext cx="7682360" cy="38328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700" dirty="0" smtClean="0"/>
              <a:t>Gain </a:t>
            </a:r>
            <a:r>
              <a:rPr lang="en-US" sz="2700" dirty="0"/>
              <a:t>a general awareness of </a:t>
            </a:r>
            <a:r>
              <a:rPr lang="en-US" sz="2700" dirty="0" smtClean="0"/>
              <a:t>export </a:t>
            </a:r>
            <a:r>
              <a:rPr lang="en-US" sz="2700" dirty="0"/>
              <a:t>control regulations &amp; how they </a:t>
            </a:r>
            <a:r>
              <a:rPr lang="en-US" sz="2700" dirty="0" smtClean="0"/>
              <a:t>impact UCSD research</a:t>
            </a:r>
            <a:endParaRPr lang="en-US" sz="2700" dirty="0"/>
          </a:p>
          <a:p>
            <a:r>
              <a:rPr lang="en-US" sz="2700" dirty="0"/>
              <a:t>Recognize red flags for export control risks in relation to </a:t>
            </a:r>
            <a:r>
              <a:rPr lang="en-US" sz="2700" dirty="0" smtClean="0"/>
              <a:t>international persons and shipping on campus</a:t>
            </a:r>
            <a:endParaRPr lang="en-US" sz="27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2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 What am I shipping?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Export Control Classification Number (ECCN)</a:t>
            </a:r>
          </a:p>
          <a:p>
            <a:pPr lvl="1"/>
            <a:r>
              <a:rPr lang="en-US" dirty="0" smtClean="0"/>
              <a:t>Commerce / EAR Controlled items (e.g. 6A001, 8C001)</a:t>
            </a:r>
          </a:p>
          <a:p>
            <a:pPr lvl="1"/>
            <a:r>
              <a:rPr lang="en-US" dirty="0" smtClean="0"/>
              <a:t>EAR99 – Not specifically listed on the CCL, but still subject to Export Controls</a:t>
            </a:r>
          </a:p>
          <a:p>
            <a:r>
              <a:rPr lang="en-US" b="1" dirty="0" smtClean="0"/>
              <a:t>ITAR Classification</a:t>
            </a:r>
          </a:p>
          <a:p>
            <a:pPr lvl="1"/>
            <a:r>
              <a:rPr lang="en-US" dirty="0" smtClean="0"/>
              <a:t>USML list – Roman numeral categories (e.g. XII, XX, etc.)</a:t>
            </a:r>
          </a:p>
          <a:p>
            <a:r>
              <a:rPr lang="en-US" b="1" dirty="0" smtClean="0"/>
              <a:t>HS-Harmonized </a:t>
            </a:r>
            <a:r>
              <a:rPr lang="en-US" b="1" dirty="0"/>
              <a:t>System Tariff code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nternationally </a:t>
            </a:r>
            <a:r>
              <a:rPr lang="en-US" dirty="0"/>
              <a:t>standardized system of names and numbers for classifying traded products</a:t>
            </a:r>
          </a:p>
          <a:p>
            <a:r>
              <a:rPr lang="en-US" b="1" dirty="0" smtClean="0"/>
              <a:t>Schedule B (U.S. Exports)</a:t>
            </a:r>
            <a:endParaRPr lang="en-US" b="1" dirty="0"/>
          </a:p>
          <a:p>
            <a:r>
              <a:rPr lang="en-US" dirty="0"/>
              <a:t>Improper classification can lead </a:t>
            </a:r>
            <a:r>
              <a:rPr lang="en-US" dirty="0" smtClean="0"/>
              <a:t>to fines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0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- Invoice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226468"/>
            <a:ext cx="7675350" cy="353779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Commercial or Pro Forma Invoice</a:t>
            </a:r>
            <a:r>
              <a:rPr lang="en-US" dirty="0" smtClean="0"/>
              <a:t> with an itemized list of the goods you’re shipping (part of the Invoice), including the following for each item:</a:t>
            </a:r>
          </a:p>
          <a:p>
            <a:pPr lvl="1"/>
            <a:r>
              <a:rPr lang="en-US" dirty="0" smtClean="0"/>
              <a:t>detailed, identifying DESCRIPTION (serial numbers, model numbers, manufacturer, etc.). </a:t>
            </a:r>
            <a:r>
              <a:rPr lang="en-US" i="1" dirty="0" smtClean="0"/>
              <a:t>No Jargon or Shorthand.</a:t>
            </a:r>
          </a:p>
          <a:p>
            <a:pPr lvl="1"/>
            <a:r>
              <a:rPr lang="en-US" dirty="0" smtClean="0"/>
              <a:t>VALUE – purchase price, for custom-made items include cost of materials and labor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Country of Origin (COO) – Country of Manufacture</a:t>
            </a:r>
          </a:p>
          <a:p>
            <a:pPr lvl="1"/>
            <a:r>
              <a:rPr lang="en-US" dirty="0" smtClean="0"/>
              <a:t>Export Control Classification Number (ECCN)</a:t>
            </a:r>
          </a:p>
          <a:p>
            <a:pPr lvl="1"/>
            <a:r>
              <a:rPr lang="en-US" dirty="0" smtClean="0"/>
              <a:t>Commodity Classification - Schedule B or Harmonized Tariff Code (HS/HTS code)</a:t>
            </a:r>
          </a:p>
          <a:p>
            <a:pPr lvl="1"/>
            <a:r>
              <a:rPr lang="en-US" dirty="0" smtClean="0"/>
              <a:t>INCOTERMS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45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Requesting Export Control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8039615" cy="3263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best place to get Export Classification is the Manufacturer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Email or call the OEM or vendor and request “Export Classification”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Having Export Classification documented in writing is preferred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Classification will either be </a:t>
            </a:r>
            <a:r>
              <a:rPr lang="en-US" dirty="0" smtClean="0"/>
              <a:t>the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ITAR Category </a:t>
            </a:r>
            <a:r>
              <a:rPr lang="en-US" dirty="0" smtClean="0"/>
              <a:t>( a roman numeral, ex. XII) or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Export Control Classification Number (</a:t>
            </a:r>
            <a:r>
              <a:rPr lang="en-US" dirty="0" smtClean="0"/>
              <a:t>ECCN, e.g. 6A002)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If shipping, also request the HS Code, also called the HTS code, Harmonized Tariff code or Schedule B number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Include this information on the invoice and forward a copy to the Export Control Office – </a:t>
            </a:r>
            <a:r>
              <a:rPr lang="en-US" dirty="0" smtClean="0">
                <a:hlinkClick r:id="rId2"/>
              </a:rPr>
              <a:t>export@ucsd.edu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NOTE: Any </a:t>
            </a:r>
            <a:r>
              <a:rPr lang="en-US" b="1" dirty="0"/>
              <a:t>ITAR items will likely require an export license for use in international waters or for shipment to other </a:t>
            </a:r>
            <a:r>
              <a:rPr lang="en-US" b="1" dirty="0" smtClean="0"/>
              <a:t>countries or for use by foreign persons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7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Licensed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shipping or hand carrying items under an export license:</a:t>
            </a:r>
          </a:p>
          <a:p>
            <a:pPr lvl="1"/>
            <a:r>
              <a:rPr lang="en-US" dirty="0" smtClean="0"/>
              <a:t>Coordinate with the Export Control Office</a:t>
            </a:r>
          </a:p>
          <a:p>
            <a:pPr lvl="1"/>
            <a:r>
              <a:rPr lang="en-US" dirty="0" smtClean="0"/>
              <a:t>For ITAR licenses,  US customs may be required to sign off on the license in and out of the US</a:t>
            </a:r>
          </a:p>
          <a:p>
            <a:pPr lvl="1"/>
            <a:r>
              <a:rPr lang="en-US" dirty="0" smtClean="0"/>
              <a:t>AES is required regardless of value – the Export Control Office will file this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1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copelan\AppData\Local\Microsoft\Windows\Temporary Internet Files\Content.IE5\US4RLRX6\red-fla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16" y="4092398"/>
            <a:ext cx="1252319" cy="14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0460" y="2286000"/>
            <a:ext cx="8304940" cy="396184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75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500" dirty="0"/>
              <a:t>Does the Research </a:t>
            </a:r>
            <a:r>
              <a:rPr lang="en-US" dirty="0" smtClean="0"/>
              <a:t>or </a:t>
            </a:r>
            <a:r>
              <a:rPr lang="en-US" sz="1500" dirty="0" smtClean="0"/>
              <a:t>Activity</a:t>
            </a:r>
            <a:r>
              <a:rPr lang="en-US" dirty="0" smtClean="0"/>
              <a:t> </a:t>
            </a:r>
            <a:r>
              <a:rPr lang="en-US" sz="1500" dirty="0"/>
              <a:t>involve: </a:t>
            </a:r>
          </a:p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0000"/>
                </a:solidFill>
              </a:rPr>
              <a:t>DoD or Military contractor Funding</a:t>
            </a:r>
            <a:r>
              <a:rPr lang="en-US" sz="1500" dirty="0"/>
              <a:t> (Navy, DARPA, Northrup Grumman, </a:t>
            </a:r>
            <a:r>
              <a:rPr lang="en-US" sz="1500" dirty="0" smtClean="0"/>
              <a:t>etc.)</a:t>
            </a:r>
            <a:endParaRPr lang="en-US" sz="1500" dirty="0"/>
          </a:p>
          <a:p>
            <a:pPr>
              <a:lnSpc>
                <a:spcPct val="80000"/>
              </a:lnSpc>
            </a:pPr>
            <a:r>
              <a:rPr lang="en-US" dirty="0" smtClean="0"/>
              <a:t>Military, Space, Encryption, Nuclear technology</a:t>
            </a: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500" dirty="0"/>
              <a:t>A foreign entity?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Collaboration </a:t>
            </a:r>
            <a:r>
              <a:rPr lang="en-US" dirty="0"/>
              <a:t>with a foreign military or space agency</a:t>
            </a:r>
            <a:r>
              <a:rPr lang="en-US" dirty="0" smtClean="0"/>
              <a:t>?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 restricted party?</a:t>
            </a:r>
          </a:p>
          <a:p>
            <a:pPr>
              <a:lnSpc>
                <a:spcPct val="80000"/>
              </a:lnSpc>
            </a:pPr>
            <a:r>
              <a:rPr lang="en-US" sz="1500" dirty="0" smtClean="0"/>
              <a:t>Shipping</a:t>
            </a:r>
            <a:r>
              <a:rPr lang="en-US" sz="1500" dirty="0"/>
              <a:t>/ transferring items to a foreign country?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Collaborating with foreign colleagues in foreign countries?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Working with a country subject to US sanctions? 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solidFill>
                  <a:srgbClr val="FF0000"/>
                </a:solidFill>
              </a:rPr>
              <a:t>Cuba, Iran, North Korea, Syria and Sudan</a:t>
            </a:r>
          </a:p>
          <a:p>
            <a:pPr lvl="1" eaLnBrk="1" hangingPunct="1">
              <a:lnSpc>
                <a:spcPct val="8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0460" y="578585"/>
            <a:ext cx="7773338" cy="11971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chemeClr val="bg1"/>
                </a:solidFill>
              </a:rPr>
              <a:t>Red Flags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Export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1" y="2199432"/>
            <a:ext cx="7938569" cy="38203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Price of non-compliance can result in negative publicity, put your </a:t>
            </a:r>
            <a:r>
              <a:rPr lang="en-US" dirty="0" smtClean="0"/>
              <a:t>funding </a:t>
            </a:r>
            <a:r>
              <a:rPr lang="en-US" dirty="0"/>
              <a:t>at risk, result in penalties &amp; fines – </a:t>
            </a:r>
          </a:p>
          <a:p>
            <a:pPr lvl="1"/>
            <a:r>
              <a:rPr lang="en-US" sz="1950" b="1" dirty="0"/>
              <a:t>$250,000 to $1,000,000</a:t>
            </a:r>
          </a:p>
          <a:p>
            <a:pPr lvl="1"/>
            <a:r>
              <a:rPr lang="en-US" sz="1950" b="1" dirty="0"/>
              <a:t>Criminal offenses can result in imprisonment</a:t>
            </a:r>
          </a:p>
          <a:p>
            <a:pPr lvl="1"/>
            <a:r>
              <a:rPr lang="en-US" dirty="0"/>
              <a:t>Imprisonment </a:t>
            </a:r>
            <a:r>
              <a:rPr lang="en-US" dirty="0" smtClean="0"/>
              <a:t>for persons that </a:t>
            </a:r>
            <a:r>
              <a:rPr lang="en-US" dirty="0"/>
              <a:t>export goods with knowledge of or reason to believe that a violation will occur</a:t>
            </a:r>
          </a:p>
          <a:p>
            <a:pPr lvl="1"/>
            <a:r>
              <a:rPr lang="en-US" dirty="0"/>
              <a:t>Puts federal funding at risk – for UCSD </a:t>
            </a:r>
            <a:r>
              <a:rPr lang="en-US" dirty="0" smtClean="0"/>
              <a:t>&amp; the </a:t>
            </a:r>
            <a:r>
              <a:rPr lang="en-US" dirty="0"/>
              <a:t>PI</a:t>
            </a:r>
          </a:p>
          <a:p>
            <a:pPr lvl="1"/>
            <a:r>
              <a:rPr lang="en-US" dirty="0"/>
              <a:t>Denial of export privileges, can destroy int’l activities 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&amp; </a:t>
            </a:r>
            <a:r>
              <a:rPr lang="en-US" dirty="0"/>
              <a:t>collaborations </a:t>
            </a:r>
          </a:p>
          <a:p>
            <a:pPr lvl="1"/>
            <a:r>
              <a:rPr lang="en-US" dirty="0"/>
              <a:t>Placement on the denied parties list</a:t>
            </a:r>
          </a:p>
          <a:p>
            <a:pPr lvl="1"/>
            <a:r>
              <a:rPr lang="en-US" dirty="0"/>
              <a:t>Negative publicity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-1" r="837" b="1930"/>
          <a:stretch/>
        </p:blipFill>
        <p:spPr>
          <a:xfrm>
            <a:off x="6324600" y="4826150"/>
            <a:ext cx="2446020" cy="17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70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79" y="564789"/>
            <a:ext cx="7773338" cy="1197133"/>
          </a:xfrm>
        </p:spPr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2515" y="2137031"/>
            <a:ext cx="4916900" cy="29263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50" dirty="0"/>
              <a:t>Topics:</a:t>
            </a:r>
          </a:p>
          <a:p>
            <a:pPr marL="0" indent="0">
              <a:buNone/>
            </a:pPr>
            <a:r>
              <a:rPr lang="en-US" sz="1350" b="1" dirty="0"/>
              <a:t>University Research: </a:t>
            </a:r>
            <a:r>
              <a:rPr lang="en-US" sz="1350" dirty="0"/>
              <a:t>6 minutes, 45 seconds</a:t>
            </a:r>
          </a:p>
          <a:p>
            <a:pPr marL="0" indent="0">
              <a:buNone/>
            </a:pPr>
            <a:r>
              <a:rPr lang="en-US" sz="1350" b="1" dirty="0"/>
              <a:t>Traveling abroad:</a:t>
            </a:r>
            <a:r>
              <a:rPr lang="en-US" sz="1350" dirty="0"/>
              <a:t> 4 minutes, 28 seconds </a:t>
            </a:r>
          </a:p>
          <a:p>
            <a:pPr marL="0" indent="0">
              <a:buNone/>
            </a:pPr>
            <a:r>
              <a:rPr lang="en-US" sz="1350" b="1" dirty="0"/>
              <a:t>ITAR:</a:t>
            </a:r>
            <a:r>
              <a:rPr lang="en-US" sz="1350" dirty="0"/>
              <a:t> 7 minutes, 40 seconds </a:t>
            </a:r>
          </a:p>
          <a:p>
            <a:pPr marL="0" indent="0">
              <a:buNone/>
            </a:pPr>
            <a:r>
              <a:rPr lang="en-US" sz="1350" b="1" dirty="0"/>
              <a:t>Biological Agents:</a:t>
            </a:r>
            <a:r>
              <a:rPr lang="en-US" sz="1350" dirty="0"/>
              <a:t> 5 minutes, 4 seconds </a:t>
            </a:r>
          </a:p>
          <a:p>
            <a:pPr marL="0" indent="0">
              <a:buNone/>
            </a:pPr>
            <a:r>
              <a:rPr lang="en-US" sz="1350" b="1" dirty="0"/>
              <a:t>OFAC: </a:t>
            </a:r>
            <a:r>
              <a:rPr lang="en-US" sz="1350" dirty="0"/>
              <a:t>3 minutes, 52 seconds </a:t>
            </a:r>
          </a:p>
          <a:p>
            <a:endParaRPr lang="en-US" sz="1350" dirty="0"/>
          </a:p>
          <a:p>
            <a:pPr marL="0" indent="0">
              <a:buNone/>
            </a:pPr>
            <a:r>
              <a:rPr lang="en-US" sz="1350" dirty="0"/>
              <a:t>Who should watch them? </a:t>
            </a:r>
          </a:p>
          <a:p>
            <a:r>
              <a:rPr lang="en-US" sz="1350" dirty="0"/>
              <a:t>Students, post-docs, researchers </a:t>
            </a:r>
          </a:p>
          <a:p>
            <a:r>
              <a:rPr lang="en-US" sz="1350" dirty="0"/>
              <a:t>Staff – use as part of new hire training or watch when you have a question</a:t>
            </a:r>
          </a:p>
          <a:p>
            <a:r>
              <a:rPr lang="en-US" sz="1350" dirty="0"/>
              <a:t>Faculty</a:t>
            </a:r>
          </a:p>
        </p:txBody>
      </p:sp>
      <p:pic>
        <p:nvPicPr>
          <p:cNvPr id="4" name="Picture 2" descr="http://www.wtc-kc.com/wp-content/uploads/2012/12/I-want-you-to-start-exporting-291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7"/>
          <a:stretch/>
        </p:blipFill>
        <p:spPr bwMode="auto">
          <a:xfrm>
            <a:off x="5171546" y="2196038"/>
            <a:ext cx="3608259" cy="33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5281956"/>
            <a:ext cx="3052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TO COMPLY WITH EXPORT CONTROLS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6262241"/>
            <a:ext cx="50257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4"/>
              </a:rPr>
              <a:t>http://blink.ucsd.edu/sponsor/exportcontrol/training.html</a:t>
            </a:r>
            <a:r>
              <a:rPr lang="en-US" sz="1350" dirty="0"/>
              <a:t> 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735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497" y="2208057"/>
            <a:ext cx="7726913" cy="96977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Export Control Office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1242" y="3177829"/>
            <a:ext cx="8139422" cy="228450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400" dirty="0"/>
              <a:t>Brittany Whiting, Export Control Officer </a:t>
            </a:r>
          </a:p>
          <a:p>
            <a:pPr algn="ctr"/>
            <a:r>
              <a:rPr lang="en-US" sz="2400" dirty="0"/>
              <a:t>Garrett Eaton, </a:t>
            </a:r>
            <a:r>
              <a:rPr lang="en-US" sz="2400" dirty="0" smtClean="0"/>
              <a:t>Senior </a:t>
            </a:r>
            <a:r>
              <a:rPr lang="en-US" sz="2400" dirty="0"/>
              <a:t>Export Analyst </a:t>
            </a:r>
          </a:p>
          <a:p>
            <a:pPr algn="ctr"/>
            <a:r>
              <a:rPr lang="en-US" sz="2400" dirty="0" smtClean="0"/>
              <a:t>Ryan Jordan, Export Analyst</a:t>
            </a:r>
            <a:endParaRPr lang="en-US" sz="2400" dirty="0"/>
          </a:p>
          <a:p>
            <a:pPr marL="0" indent="0" algn="ctr">
              <a:buNone/>
            </a:pPr>
            <a:r>
              <a:rPr lang="en-US" sz="4600" dirty="0" smtClean="0"/>
              <a:t>(858) 246-3300</a:t>
            </a:r>
            <a:endParaRPr lang="en-US" sz="4600" dirty="0"/>
          </a:p>
          <a:p>
            <a:pPr marL="0" indent="0" algn="ctr">
              <a:buNone/>
            </a:pPr>
            <a:r>
              <a:rPr lang="en-US" sz="4050" dirty="0">
                <a:hlinkClick r:id="rId2" action="ppaction://hlinkfile"/>
              </a:rPr>
              <a:t>export.ucsd.edu</a:t>
            </a:r>
            <a:endParaRPr lang="en-US" sz="4050" dirty="0"/>
          </a:p>
          <a:p>
            <a:pPr marL="0" indent="0" algn="ctr">
              <a:buNone/>
            </a:pPr>
            <a:r>
              <a:rPr lang="en-US" sz="4050" dirty="0">
                <a:hlinkClick r:id="rId3"/>
              </a:rPr>
              <a:t>export@ucsd.edu</a:t>
            </a:r>
            <a:endParaRPr lang="en-US" sz="405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s://www.panorama.com/wp-content/uploads/2015/03/contact_us_bann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38" y="857251"/>
            <a:ext cx="4235031" cy="14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Concern Over Universities </a:t>
            </a:r>
            <a:r>
              <a:rPr lang="en-US" dirty="0"/>
              <a:t>&amp;</a:t>
            </a:r>
            <a:r>
              <a:rPr lang="en-US" dirty="0" smtClean="0"/>
              <a:t> Export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0" y="2348256"/>
            <a:ext cx="7439359" cy="3530600"/>
          </a:xfrm>
        </p:spPr>
        <p:txBody>
          <a:bodyPr/>
          <a:lstStyle/>
          <a:p>
            <a:r>
              <a:rPr lang="en-US" dirty="0" smtClean="0"/>
              <a:t>Public cases of Export Violations involving Universities</a:t>
            </a:r>
          </a:p>
          <a:p>
            <a:r>
              <a:rPr lang="en-US" dirty="0" smtClean="0"/>
              <a:t>Increased visits by federal agencies to Universities, FBI, BIS, ICE</a:t>
            </a:r>
          </a:p>
          <a:p>
            <a:r>
              <a:rPr lang="en-US" dirty="0" smtClean="0"/>
              <a:t>Increased scrutiny</a:t>
            </a:r>
          </a:p>
          <a:p>
            <a:r>
              <a:rPr lang="en-US" dirty="0" smtClean="0"/>
              <a:t>Economic espionage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8" y="4625306"/>
            <a:ext cx="495300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8" y="4320506"/>
            <a:ext cx="2514600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712" y="6106027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askerville Old Face" panose="02020602080505020303" pitchFamily="18" charset="0"/>
              </a:rPr>
              <a:t>April 30, 2018</a:t>
            </a:r>
            <a:endParaRPr lang="en-US" sz="1600" b="1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61" y="3509669"/>
            <a:ext cx="4371975" cy="140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0" y="3087325"/>
            <a:ext cx="1438275" cy="485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8810" y="4898972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askerville Old Face" panose="02020602080505020303" pitchFamily="18" charset="0"/>
              </a:rPr>
              <a:t>May 20, 2016</a:t>
            </a:r>
            <a:endParaRPr lang="en-US" sz="1600" b="1" dirty="0">
              <a:latin typeface="Baskerville Old Face" panose="02020602080505020303" pitchFamily="18" charset="0"/>
            </a:endParaRPr>
          </a:p>
        </p:txBody>
      </p:sp>
      <p:pic>
        <p:nvPicPr>
          <p:cNvPr id="1028" name="Picture 4" descr="https://www.digitaladvocates.com.au/wp-content/uploads/2017/07/Headline-Pic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85" y="5117737"/>
            <a:ext cx="26670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5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 descr="Untitled-1 copy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an Export?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Export means an actual shipment or transmission of items out of the United States. (EAR 734.2 (b))</a:t>
            </a:r>
          </a:p>
          <a:p>
            <a:r>
              <a:rPr lang="en-US" sz="1600" dirty="0" smtClean="0"/>
              <a:t>Examples:</a:t>
            </a:r>
          </a:p>
          <a:p>
            <a:pPr lvl="1"/>
            <a:r>
              <a:rPr lang="en-US" dirty="0" smtClean="0"/>
              <a:t>Physical shipment</a:t>
            </a:r>
          </a:p>
          <a:p>
            <a:pPr lvl="1"/>
            <a:r>
              <a:rPr lang="en-US" dirty="0" smtClean="0"/>
              <a:t>Hand carry items or laptop overseas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Posting or pulling from a FTP site</a:t>
            </a:r>
          </a:p>
          <a:p>
            <a:pPr lvl="1"/>
            <a:r>
              <a:rPr lang="en-US" dirty="0" smtClean="0"/>
              <a:t>Accessing a server overseas</a:t>
            </a:r>
          </a:p>
          <a:p>
            <a:pPr lvl="1"/>
            <a:r>
              <a:rPr lang="en-US" dirty="0" smtClean="0"/>
              <a:t>File Sharing with a foreign person or colleague overseas</a:t>
            </a:r>
          </a:p>
          <a:p>
            <a:pPr lvl="1"/>
            <a:r>
              <a:rPr lang="en-US" dirty="0" smtClean="0"/>
              <a:t>Telephone or Fax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Visual inspection by a foreign person in the US or abroad of controlled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90" y="2971800"/>
            <a:ext cx="2209895" cy="21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35773" y="14618529"/>
            <a:ext cx="646842" cy="213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02106" y="1028517"/>
            <a:ext cx="4807598" cy="4794503"/>
            <a:chOff x="5122262" y="134668"/>
            <a:chExt cx="6410130" cy="6392670"/>
          </a:xfrm>
        </p:grpSpPr>
        <p:sp>
          <p:nvSpPr>
            <p:cNvPr id="13" name="TextBox 12"/>
            <p:cNvSpPr txBox="1"/>
            <p:nvPr/>
          </p:nvSpPr>
          <p:spPr>
            <a:xfrm>
              <a:off x="6417494" y="2721098"/>
              <a:ext cx="176356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National Security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122262" y="134668"/>
              <a:ext cx="6410130" cy="6392670"/>
              <a:chOff x="2405128" y="192750"/>
              <a:chExt cx="6410130" cy="639267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405128" y="192750"/>
                <a:ext cx="6410130" cy="6392670"/>
                <a:chOff x="2405128" y="192750"/>
                <a:chExt cx="6410130" cy="639267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405128" y="192750"/>
                  <a:ext cx="6410130" cy="6392670"/>
                  <a:chOff x="2405128" y="192750"/>
                  <a:chExt cx="6410130" cy="6392670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405128" y="192750"/>
                    <a:ext cx="6410130" cy="6392670"/>
                    <a:chOff x="2405128" y="192750"/>
                    <a:chExt cx="6410130" cy="6392670"/>
                  </a:xfrm>
                </p:grpSpPr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2405128" y="192750"/>
                      <a:ext cx="6410130" cy="6392670"/>
                      <a:chOff x="2405128" y="192750"/>
                      <a:chExt cx="6410130" cy="6392670"/>
                    </a:xfrm>
                  </p:grpSpPr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2405128" y="192750"/>
                        <a:ext cx="6410130" cy="6392670"/>
                        <a:chOff x="2461112" y="164759"/>
                        <a:chExt cx="6410130" cy="6392670"/>
                      </a:xfrm>
                    </p:grpSpPr>
                    <p:grpSp>
                      <p:nvGrpSpPr>
                        <p:cNvPr id="3" name="Group 2"/>
                        <p:cNvGrpSpPr/>
                        <p:nvPr/>
                      </p:nvGrpSpPr>
                      <p:grpSpPr>
                        <a:xfrm>
                          <a:off x="2461112" y="164759"/>
                          <a:ext cx="6410130" cy="6392670"/>
                          <a:chOff x="2407380" y="272222"/>
                          <a:chExt cx="6410130" cy="6392670"/>
                        </a:xfrm>
                      </p:grpSpPr>
                      <p:pic>
                        <p:nvPicPr>
                          <p:cNvPr id="1026" name="Picture 2" descr="http://pngimg.com/upload/umbrella_PNG494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7380" y="272222"/>
                            <a:ext cx="6410130" cy="63926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sp>
                        <p:nvSpPr>
                          <p:cNvPr id="4" name="TextBox 3"/>
                          <p:cNvSpPr txBox="1"/>
                          <p:nvPr/>
                        </p:nvSpPr>
                        <p:spPr>
                          <a:xfrm rot="17261711">
                            <a:off x="3501784" y="4208394"/>
                            <a:ext cx="3115242" cy="40010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350" dirty="0">
                                <a:solidFill>
                                  <a:prstClr val="black"/>
                                </a:solidFill>
                              </a:rPr>
                              <a:t>Export Control Regulations</a:t>
                            </a:r>
                          </a:p>
                        </p:txBody>
                      </p:sp>
                      <p:sp>
                        <p:nvSpPr>
                          <p:cNvPr id="5" name="TextBox 4"/>
                          <p:cNvSpPr txBox="1"/>
                          <p:nvPr/>
                        </p:nvSpPr>
                        <p:spPr>
                          <a:xfrm>
                            <a:off x="5168242" y="929441"/>
                            <a:ext cx="91095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950" dirty="0">
                                <a:solidFill>
                                  <a:prstClr val="black"/>
                                </a:solidFill>
                              </a:rPr>
                              <a:t>EAR</a:t>
                            </a:r>
                          </a:p>
                        </p:txBody>
                      </p:sp>
                      <p:sp>
                        <p:nvSpPr>
                          <p:cNvPr id="6" name="TextBox 5"/>
                          <p:cNvSpPr txBox="1"/>
                          <p:nvPr/>
                        </p:nvSpPr>
                        <p:spPr>
                          <a:xfrm>
                            <a:off x="6159370" y="1266701"/>
                            <a:ext cx="1222311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950" dirty="0">
                                <a:solidFill>
                                  <a:prstClr val="black"/>
                                </a:solidFill>
                              </a:rPr>
                              <a:t>ITAR</a:t>
                            </a:r>
                          </a:p>
                        </p:txBody>
                      </p:sp>
                      <p:sp>
                        <p:nvSpPr>
                          <p:cNvPr id="7" name="TextBox 6"/>
                          <p:cNvSpPr txBox="1"/>
                          <p:nvPr/>
                        </p:nvSpPr>
                        <p:spPr>
                          <a:xfrm>
                            <a:off x="3845169" y="605253"/>
                            <a:ext cx="139959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950" dirty="0">
                                <a:solidFill>
                                  <a:prstClr val="black"/>
                                </a:solidFill>
                              </a:rPr>
                              <a:t>OFAC</a:t>
                            </a:r>
                          </a:p>
                        </p:txBody>
                      </p:sp>
                    </p:grpSp>
                    <p:sp>
                      <p:nvSpPr>
                        <p:cNvPr id="8" name="TextBox 7"/>
                        <p:cNvSpPr txBox="1"/>
                        <p:nvPr/>
                      </p:nvSpPr>
                      <p:spPr>
                        <a:xfrm>
                          <a:off x="7177224" y="1452879"/>
                          <a:ext cx="1014416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50" dirty="0">
                              <a:solidFill>
                                <a:prstClr val="white"/>
                              </a:solidFill>
                            </a:rPr>
                            <a:t>AFAEA</a:t>
                          </a:r>
                        </a:p>
                      </p:txBody>
                    </p:sp>
                  </p:grp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3068953" y="900994"/>
                        <a:ext cx="1509731" cy="861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214313" indent="-214313">
                          <a:buFont typeface="Arial" panose="020B0604020202020204" pitchFamily="34" charset="0"/>
                          <a:buChar char="•"/>
                        </a:pPr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Treasury</a:t>
                        </a:r>
                      </a:p>
                      <a:p>
                        <a:pPr marL="214313" indent="-214313">
                          <a:buFont typeface="Arial" panose="020B0604020202020204" pitchFamily="34" charset="0"/>
                          <a:buChar char="•"/>
                        </a:pPr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Sanctioned Countries</a:t>
                        </a:r>
                      </a:p>
                    </p:txBody>
                  </p:sp>
                </p:grp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4516400" y="1276207"/>
                      <a:ext cx="1427199" cy="861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14313" indent="-214313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Commerce</a:t>
                      </a:r>
                    </a:p>
                    <a:p>
                      <a:pPr marL="214313" indent="-214313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Dual Use Items</a:t>
                      </a:r>
                    </a:p>
                  </p:txBody>
                </p: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943600" y="1768166"/>
                    <a:ext cx="1231641" cy="861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14313" indent="-214313"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prstClr val="black"/>
                        </a:solidFill>
                      </a:rPr>
                      <a:t>State</a:t>
                    </a:r>
                  </a:p>
                  <a:p>
                    <a:pPr marL="214313" indent="-214313"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prstClr val="black"/>
                        </a:solidFill>
                      </a:rPr>
                      <a:t>Military Items</a:t>
                    </a: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7224905" y="1911756"/>
                  <a:ext cx="1226703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prstClr val="white"/>
                      </a:solidFill>
                    </a:rPr>
                    <a:t>DOE/ NRC</a:t>
                  </a:r>
                </a:p>
                <a:p>
                  <a:pPr marL="214313" indent="-214313">
                    <a:buFont typeface="Arial" panose="020B0604020202020204" pitchFamily="34" charset="0"/>
                    <a:buChar char="•"/>
                  </a:pPr>
                  <a:r>
                    <a:rPr lang="en-US" sz="1200" dirty="0">
                      <a:solidFill>
                        <a:prstClr val="white"/>
                      </a:solidFill>
                    </a:rPr>
                    <a:t>Nuclear Items</a:t>
                  </a:r>
                </a:p>
                <a:p>
                  <a:endParaRPr lang="en-US" sz="135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827578" y="3268596"/>
                <a:ext cx="145158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prstClr val="black"/>
                    </a:solidFill>
                  </a:rPr>
                  <a:t>Foreign Policy</a:t>
                </a: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226389" y="3727177"/>
            <a:ext cx="4251005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en-US" sz="4050" b="1" dirty="0">
                <a:ln w="12700">
                  <a:solidFill>
                    <a:srgbClr val="355071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355071"/>
                  </a:fgClr>
                  <a:bgClr>
                    <a:srgbClr val="35507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355071">
                      <a:lumMod val="75000"/>
                    </a:srgbClr>
                  </a:outerShdw>
                </a:effectLst>
              </a:rPr>
              <a:t>So… what ARE Export Controls?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" y="857250"/>
            <a:ext cx="2226845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23" y="1028517"/>
            <a:ext cx="2226845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58" y="754379"/>
            <a:ext cx="22268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71025"/>
            <a:ext cx="6783721" cy="530223"/>
          </a:xfrm>
        </p:spPr>
        <p:txBody>
          <a:bodyPr/>
          <a:lstStyle/>
          <a:p>
            <a:r>
              <a:rPr lang="en-US" dirty="0" smtClean="0"/>
              <a:t>Spectrum of Research &amp; Export Controls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760205"/>
              </p:ext>
            </p:extLst>
          </p:nvPr>
        </p:nvGraphicFramePr>
        <p:xfrm>
          <a:off x="930175" y="2778992"/>
          <a:ext cx="7324754" cy="308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35004" y="5267009"/>
            <a:ext cx="163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US Citizens Only with Security Clearance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5267009"/>
            <a:ext cx="37074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prstClr val="black"/>
                </a:solidFill>
              </a:rPr>
              <a:t>US Citizens, Permanent Residents, Protected Persons Ok</a:t>
            </a:r>
          </a:p>
          <a:p>
            <a:pPr algn="ctr"/>
            <a:r>
              <a:rPr lang="en-US" sz="825" dirty="0">
                <a:solidFill>
                  <a:prstClr val="black"/>
                </a:solidFill>
              </a:rPr>
              <a:t>Foreign Nat’l Licensing or Exception Required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255468"/>
            <a:ext cx="162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Not Subject to </a:t>
            </a:r>
            <a:r>
              <a:rPr lang="en-US" sz="900" dirty="0" err="1">
                <a:solidFill>
                  <a:prstClr val="black"/>
                </a:solidFill>
              </a:rPr>
              <a:t>Regs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</a:p>
          <a:p>
            <a:r>
              <a:rPr lang="en-US" sz="900" dirty="0">
                <a:solidFill>
                  <a:prstClr val="black"/>
                </a:solidFill>
              </a:rPr>
              <a:t>Open Participation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742719" y="5029200"/>
            <a:ext cx="481" cy="7149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50145" y="5082670"/>
            <a:ext cx="481" cy="7149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opelan\AppData\Local\Microsoft\Windows\Temporary Internet Files\Content.IE5\C4JNRV08\MP9004006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43" y="5159190"/>
            <a:ext cx="1381817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915" y="838200"/>
            <a:ext cx="5915025" cy="74562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Fundamental Research </a:t>
            </a:r>
            <a:r>
              <a:rPr lang="en-US" dirty="0" smtClean="0"/>
              <a:t>Exclusion </a:t>
            </a:r>
            <a:r>
              <a:rPr lang="en-US" dirty="0"/>
              <a:t>(FRE)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514600"/>
            <a:ext cx="80010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Covers: (1) information (not items); (2) resulting from  “basic &amp; applied research in science &amp; engineering; (3) at an “accredited institution of higher education” (EAR); (4) “located in the United States” ; (5) that is “ordinarily published &amp; shared broadly within the scientific community” 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</p:txBody>
      </p:sp>
      <p:pic>
        <p:nvPicPr>
          <p:cNvPr id="4" name="Picture 8" descr="C:\Users\mcopelan\AppData\Local\Microsoft\Windows\Temporary Internet Files\Content.IE5\C4JNRV08\MP9003877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8" y="5159191"/>
            <a:ext cx="1998954" cy="9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mcopelan\AppData\Local\Microsoft\Windows\Temporary Internet Files\Content.IE5\UAFT9B7P\MP90042259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92" y="5159191"/>
            <a:ext cx="2203451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mcopelan\AppData\Local\Microsoft\Windows\Temporary Internet Files\Content.IE5\UAFT9B7P\MP90042768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07" y="5159190"/>
            <a:ext cx="1273779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55804"/>
            <a:ext cx="5915025" cy="745629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Limits of the FRE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603504" y="1933957"/>
          <a:ext cx="8119872" cy="26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angle 3"/>
          <p:cNvSpPr txBox="1">
            <a:spLocks/>
          </p:cNvSpPr>
          <p:nvPr/>
        </p:nvSpPr>
        <p:spPr>
          <a:xfrm>
            <a:off x="1348068" y="2014537"/>
            <a:ext cx="6629400" cy="304323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25" b="1" dirty="0">
                <a:solidFill>
                  <a:srgbClr val="0394C1"/>
                </a:solidFill>
                <a:latin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581101"/>
            <a:ext cx="8266176" cy="40408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13" b="1" dirty="0">
                <a:solidFill>
                  <a:prstClr val="black"/>
                </a:solidFill>
              </a:rPr>
              <a:t>Transactions</a:t>
            </a:r>
            <a:r>
              <a:rPr lang="en-US" sz="1013" dirty="0">
                <a:solidFill>
                  <a:prstClr val="black"/>
                </a:solidFill>
              </a:rPr>
              <a:t> involving </a:t>
            </a:r>
            <a:r>
              <a:rPr lang="en-US" sz="1013" b="1" dirty="0">
                <a:solidFill>
                  <a:prstClr val="black"/>
                </a:solidFill>
              </a:rPr>
              <a:t>sanctioned countries, individuals and entities and restricted end-uses  </a:t>
            </a:r>
            <a:r>
              <a:rPr lang="en-US" sz="1013" dirty="0">
                <a:solidFill>
                  <a:prstClr val="black"/>
                </a:solidFill>
              </a:rPr>
              <a:t>must be reviewed independent of fundamental research, for licensing requirements.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9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 interacting with?</a:t>
            </a:r>
            <a:endParaRPr lang="en-US" dirty="0"/>
          </a:p>
        </p:txBody>
      </p:sp>
      <p:pic>
        <p:nvPicPr>
          <p:cNvPr id="4" name="Picture 2" descr="http://cdn.thepointsguy.com/wp-content/uploads/2014/12/shutterstock_146762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45" y="2553922"/>
            <a:ext cx="4567889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ruthinmedia.com/wp-content/uploads/2014/10/bigstock-silhouette-with-a-question-mar-59367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7" y="2553922"/>
            <a:ext cx="3330105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7f8e230-363f-4d52-9161-a9454c0e99c5"/>
  <p:tag name="ARTICULATE_SLIDE_PAUSE" val="1"/>
  <p:tag name="ARTICULATE_NAV_LEVEL" val="1"/>
  <p:tag name="ARTICULATE_PLAYLIST_ID" val="-1"/>
  <p:tag name="ARTICULATE_LOCK_SLIDE" val="0"/>
  <p:tag name="ARTICULATE_SLIDE_NAV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47e43ce-d021-4d7e-81a7-69ab405c5ff3"/>
  <p:tag name="ARTICULATE_SLIDE_PAUSE" val="1"/>
  <p:tag name="ARTICULATE_NAV_LEVEL" val="1"/>
  <p:tag name="ARTICULATE_PLAYLIST_ID" val="-1"/>
  <p:tag name="ARTICULATE_LOCK_SLIDE" val="0"/>
  <p:tag name="ARTICULATE_SLIDE_NAV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1213</TotalTime>
  <Words>1884</Words>
  <Application>Microsoft Office PowerPoint</Application>
  <PresentationFormat>On-screen Show (4:3)</PresentationFormat>
  <Paragraphs>228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MS PGothic</vt:lpstr>
      <vt:lpstr>Arial</vt:lpstr>
      <vt:lpstr>Baskerville Old Face</vt:lpstr>
      <vt:lpstr>Calibri</vt:lpstr>
      <vt:lpstr>Century Gothic</vt:lpstr>
      <vt:lpstr>Courier New</vt:lpstr>
      <vt:lpstr>Franklin Gothic Demi Cond</vt:lpstr>
      <vt:lpstr>Times New Roman</vt:lpstr>
      <vt:lpstr>Tw Cen MT</vt:lpstr>
      <vt:lpstr>Wingdings</vt:lpstr>
      <vt:lpstr>Wingdings 3</vt:lpstr>
      <vt:lpstr>Ion Boardroom</vt:lpstr>
      <vt:lpstr>Droplet</vt:lpstr>
      <vt:lpstr>Export Control Review for ORUBA</vt:lpstr>
      <vt:lpstr>Objectives</vt:lpstr>
      <vt:lpstr>Government Concern Over Universities &amp; Export Controls</vt:lpstr>
      <vt:lpstr>What is an Export?</vt:lpstr>
      <vt:lpstr>PowerPoint Presentation</vt:lpstr>
      <vt:lpstr>Spectrum of Research &amp; Export Controls</vt:lpstr>
      <vt:lpstr>Fundamental Research Exclusion (FRE)</vt:lpstr>
      <vt:lpstr>Limits of the FRE</vt:lpstr>
      <vt:lpstr>WHO are we interacting with?</vt:lpstr>
      <vt:lpstr>Restricted or Prohibited PARTY? </vt:lpstr>
      <vt:lpstr>How do you determine who is a Restricted Party?</vt:lpstr>
      <vt:lpstr>Transactions That Need Screening</vt:lpstr>
      <vt:lpstr>Restricted Entities  University Examples -not comprehensive</vt:lpstr>
      <vt:lpstr>PowerPoint Presentation</vt:lpstr>
      <vt:lpstr>PowerPoint Presentation</vt:lpstr>
      <vt:lpstr>Sanctioned Countries</vt:lpstr>
      <vt:lpstr>I-129 Export Certification</vt:lpstr>
      <vt:lpstr>Licensing Timeframes, Plan Ahead</vt:lpstr>
      <vt:lpstr>Physical Shipments  &amp; Hand Carries </vt:lpstr>
      <vt:lpstr>Classification: What am I shipping?</vt:lpstr>
      <vt:lpstr>Documentation - Invoice</vt:lpstr>
      <vt:lpstr>Requesting Export Control Classification</vt:lpstr>
      <vt:lpstr>Export Licensed Items</vt:lpstr>
      <vt:lpstr>PowerPoint Presentation</vt:lpstr>
      <vt:lpstr>Costs of Export Violations</vt:lpstr>
      <vt:lpstr>Videos</vt:lpstr>
      <vt:lpstr>Export Control Office</vt:lpstr>
    </vt:vector>
  </TitlesOfParts>
  <Company>SDSU Research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Whiting</dc:creator>
  <cp:lastModifiedBy>Minvielle, Ana</cp:lastModifiedBy>
  <cp:revision>75</cp:revision>
  <dcterms:created xsi:type="dcterms:W3CDTF">2013-02-27T00:17:34Z</dcterms:created>
  <dcterms:modified xsi:type="dcterms:W3CDTF">2018-08-23T15:41:10Z</dcterms:modified>
</cp:coreProperties>
</file>