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10"/>
  </p:notesMasterIdLst>
  <p:sldIdLst>
    <p:sldId id="271" r:id="rId2"/>
    <p:sldId id="301" r:id="rId3"/>
    <p:sldId id="300" r:id="rId4"/>
    <p:sldId id="302" r:id="rId5"/>
    <p:sldId id="303" r:id="rId6"/>
    <p:sldId id="306" r:id="rId7"/>
    <p:sldId id="304" r:id="rId8"/>
    <p:sldId id="30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4707" autoAdjust="0"/>
  </p:normalViewPr>
  <p:slideViewPr>
    <p:cSldViewPr snapToGrid="0">
      <p:cViewPr varScale="1">
        <p:scale>
          <a:sx n="109" d="100"/>
          <a:sy n="109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F15A1-F25F-46E2-94EF-47FC444DE608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913D0-BE90-4668-A92A-2D8D724A77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36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5081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9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34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57200" y="6356351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93179"/>
            <a:ext cx="8229600" cy="95843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18336"/>
            <a:ext cx="4040188" cy="56114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5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28490"/>
            <a:ext cx="4040188" cy="3549681"/>
          </a:xfrm>
        </p:spPr>
        <p:txBody>
          <a:bodyPr/>
          <a:lstStyle>
            <a:lvl1pPr>
              <a:buClrTx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57213" indent="-214313">
              <a:buClrTx/>
              <a:buFont typeface="Arial"/>
              <a:buChar char="•"/>
              <a:defRPr sz="1350">
                <a:solidFill>
                  <a:schemeClr val="bg2">
                    <a:lumMod val="50000"/>
                  </a:schemeClr>
                </a:solidFill>
              </a:defRPr>
            </a:lvl2pPr>
            <a:lvl3pPr>
              <a:buClrTx/>
              <a:defRPr sz="1200">
                <a:solidFill>
                  <a:schemeClr val="accent2"/>
                </a:solidFill>
              </a:defRPr>
            </a:lvl3pPr>
            <a:lvl4pPr marL="1200150" indent="-171450">
              <a:buFont typeface="Arial"/>
              <a:buChar char="•"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543050" indent="-171450">
              <a:buFont typeface="Arial"/>
              <a:buChar char="•"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21509"/>
            <a:ext cx="4041775" cy="56114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5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22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2128489"/>
            <a:ext cx="4041775" cy="3549680"/>
          </a:xfrm>
        </p:spPr>
        <p:txBody>
          <a:bodyPr/>
          <a:lstStyle>
            <a:lvl1pPr>
              <a:buClrTx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57213" indent="-214313">
              <a:buClrTx/>
              <a:buFont typeface="Arial"/>
              <a:buChar char="•"/>
              <a:defRPr sz="1350">
                <a:solidFill>
                  <a:schemeClr val="bg2">
                    <a:lumMod val="50000"/>
                  </a:schemeClr>
                </a:solidFill>
              </a:defRPr>
            </a:lvl2pPr>
            <a:lvl3pPr>
              <a:buClrTx/>
              <a:defRPr sz="1200">
                <a:solidFill>
                  <a:schemeClr val="accent2"/>
                </a:solidFill>
              </a:defRPr>
            </a:lvl3pPr>
            <a:lvl4pPr marL="1200150" indent="-171450">
              <a:buFont typeface="Arial"/>
              <a:buChar char="•"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543050" indent="-171450">
              <a:buFont typeface="Arial"/>
              <a:buChar char="•"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Line 19"/>
          <p:cNvSpPr>
            <a:spLocks noChangeShapeType="1"/>
          </p:cNvSpPr>
          <p:nvPr userDrawn="1"/>
        </p:nvSpPr>
        <p:spPr bwMode="auto">
          <a:xfrm>
            <a:off x="457202" y="1325563"/>
            <a:ext cx="8229599" cy="0"/>
          </a:xfrm>
          <a:prstGeom prst="line">
            <a:avLst/>
          </a:prstGeom>
          <a:noFill/>
          <a:ln w="6350" cap="sq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sz="135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4096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6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419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716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44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1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81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014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9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799229-3119-4088-81D8-81571FCBB897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C4548B2-8A0B-48D7-88E1-C385208B8E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21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AS-SF@psc.hhs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link.ucsd.edu/research/preparing-proposals/proposal-development/budgets/indirec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New F&amp;A Rate Agreement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Trevor Johnson</a:t>
            </a:r>
          </a:p>
          <a:p>
            <a:r>
              <a:rPr lang="en-US" dirty="0" smtClean="0"/>
              <a:t>OCGA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New RESEARCH Rates – On-campus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57200" y="1563688"/>
          <a:ext cx="8229600" cy="421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23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Fiscal Year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Rate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3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7/1/17-6/30/18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56%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7/1/18-6/30/19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57%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3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7/1/19-6/30/20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57.5%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3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2021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7/1/20-6/30/21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57.5%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3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2022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7/1/21-6/30/22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5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You should start using the new rates now on all new proposals</a:t>
            </a:r>
          </a:p>
          <a:p>
            <a:r>
              <a:rPr lang="en-US" sz="3200" dirty="0"/>
              <a:t>SPO Offices will start enforcing the new rates </a:t>
            </a:r>
            <a:r>
              <a:rPr lang="en-US" sz="3200" b="1" dirty="0"/>
              <a:t>January 3, 2018</a:t>
            </a:r>
          </a:p>
          <a:p>
            <a:r>
              <a:rPr lang="en-US" sz="3200" dirty="0"/>
              <a:t>Increase each fiscal year </a:t>
            </a:r>
          </a:p>
          <a:p>
            <a:pPr lvl="1"/>
            <a:r>
              <a:rPr lang="en-US" sz="3050" dirty="0"/>
              <a:t>State fiscal year 7/1-6/30</a:t>
            </a:r>
          </a:p>
          <a:p>
            <a:pPr lvl="1"/>
            <a:r>
              <a:rPr lang="en-US" sz="3050" dirty="0"/>
              <a:t>Not the Federal fiscal year 10/1/-9/30</a:t>
            </a:r>
          </a:p>
          <a:p>
            <a:pPr lvl="1"/>
            <a:r>
              <a:rPr lang="en-US" sz="3050" dirty="0"/>
              <a:t>Fiscal year notes the year the period ends, not the year it begins – 7/1/17-6/30/</a:t>
            </a:r>
            <a:r>
              <a:rPr lang="en-US" sz="3050" b="1" dirty="0"/>
              <a:t>18</a:t>
            </a:r>
            <a:r>
              <a:rPr lang="en-US" sz="3050" dirty="0"/>
              <a:t> = FY</a:t>
            </a:r>
            <a:r>
              <a:rPr lang="en-US" sz="3050" b="1" dirty="0"/>
              <a:t>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When to </a:t>
            </a:r>
            <a:r>
              <a:rPr lang="en-US" dirty="0" smtClean="0">
                <a:solidFill>
                  <a:schemeClr val="accent2"/>
                </a:solidFill>
              </a:rPr>
              <a:t>Use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sz="2800" dirty="0"/>
              <a:t>To be used for all federal proposals (grant, contract, clinical trial, flow-through)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Used for all other sponsors that use the federally negotiated rate – Industry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Competitive proposals (new proposals, supplements, competitive segments)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Not used for existing awards or non-competitive segments 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Some agencies may allow for adjustment at JIT for existing proposals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Other </a:t>
            </a:r>
            <a:r>
              <a:rPr lang="en-US" dirty="0" smtClean="0">
                <a:solidFill>
                  <a:schemeClr val="accent2"/>
                </a:solidFill>
              </a:rPr>
              <a:t>Rates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Off-campus rate remains the same (26%)</a:t>
            </a:r>
          </a:p>
          <a:p>
            <a:r>
              <a:rPr lang="en-US" sz="2800" dirty="0"/>
              <a:t>Other federal rates (Instruction, Other Sponsored Activity, and SIO specific rates):</a:t>
            </a:r>
          </a:p>
          <a:p>
            <a:pPr lvl="1"/>
            <a:r>
              <a:rPr lang="en-US" sz="2800" dirty="0"/>
              <a:t>Continue using the existing rates</a:t>
            </a:r>
          </a:p>
          <a:p>
            <a:pPr lvl="1"/>
            <a:r>
              <a:rPr lang="en-US" sz="2800" dirty="0"/>
              <a:t>New rates will be posted when finalized – expected increases to each</a:t>
            </a:r>
          </a:p>
          <a:p>
            <a:r>
              <a:rPr lang="en-US" sz="2800" dirty="0"/>
              <a:t>Does not change the Clinical Trials or State of California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Split </a:t>
            </a:r>
            <a:r>
              <a:rPr lang="en-US" dirty="0" smtClean="0">
                <a:solidFill>
                  <a:schemeClr val="accent2"/>
                </a:solidFill>
              </a:rPr>
              <a:t>Rates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1225270"/>
          </a:xfrm>
        </p:spPr>
        <p:txBody>
          <a:bodyPr/>
          <a:lstStyle/>
          <a:p>
            <a:r>
              <a:rPr lang="en-US" b="1" dirty="0" smtClean="0"/>
              <a:t>When a budget year covers two fiscal years</a:t>
            </a:r>
          </a:p>
          <a:p>
            <a:r>
              <a:rPr lang="en-US" sz="1800" dirty="0"/>
              <a:t>Example – two year budget with period of performance of 4/1/18 – 3/31/20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59" y="2656937"/>
            <a:ext cx="39215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0">
              <a:buNone/>
            </a:pPr>
            <a:r>
              <a:rPr lang="en-US" dirty="0"/>
              <a:t>Year 1 </a:t>
            </a:r>
          </a:p>
          <a:p>
            <a:pPr lvl="1"/>
            <a:r>
              <a:rPr lang="en-US" dirty="0"/>
              <a:t>Period of performance: 4/1/18-3/31/19</a:t>
            </a:r>
          </a:p>
          <a:p>
            <a:pPr lvl="2"/>
            <a:r>
              <a:rPr lang="en-US" sz="1650" dirty="0"/>
              <a:t>3 months in FY18 (56%)</a:t>
            </a:r>
          </a:p>
          <a:p>
            <a:pPr lvl="2"/>
            <a:r>
              <a:rPr lang="en-US" sz="1650" dirty="0"/>
              <a:t>9 months in FY19 (57%)</a:t>
            </a:r>
          </a:p>
          <a:p>
            <a:pPr lvl="1"/>
            <a:r>
              <a:rPr lang="en-US" dirty="0"/>
              <a:t>MTDC = $120,000 </a:t>
            </a:r>
          </a:p>
          <a:p>
            <a:pPr lvl="2"/>
            <a:r>
              <a:rPr lang="en-US" sz="1650" dirty="0"/>
              <a:t>$10,000 per month</a:t>
            </a:r>
          </a:p>
          <a:p>
            <a:pPr lvl="1"/>
            <a:r>
              <a:rPr lang="en-US" sz="1950" b="1" dirty="0">
                <a:solidFill>
                  <a:srgbClr val="FF0000"/>
                </a:solidFill>
              </a:rPr>
              <a:t>$30,000 * 56% = $16,800</a:t>
            </a:r>
          </a:p>
          <a:p>
            <a:pPr lvl="1"/>
            <a:r>
              <a:rPr lang="en-US" sz="1950" b="1" dirty="0">
                <a:solidFill>
                  <a:srgbClr val="FF0000"/>
                </a:solidFill>
              </a:rPr>
              <a:t>$90,000 * 57% = $51,300</a:t>
            </a:r>
          </a:p>
          <a:p>
            <a:pPr lvl="1"/>
            <a:r>
              <a:rPr lang="en-US" sz="1950" b="1" dirty="0">
                <a:solidFill>
                  <a:srgbClr val="FF0000"/>
                </a:solidFill>
              </a:rPr>
              <a:t>Total IDC for Year 1 = $68,100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66890" y="2656937"/>
            <a:ext cx="40544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0">
              <a:buNone/>
            </a:pPr>
            <a:r>
              <a:rPr lang="en-US" dirty="0"/>
              <a:t>Year 2</a:t>
            </a:r>
          </a:p>
          <a:p>
            <a:pPr lvl="1"/>
            <a:r>
              <a:rPr lang="en-US" dirty="0"/>
              <a:t>Period of performance 4/1/19-3/31/20</a:t>
            </a:r>
          </a:p>
          <a:p>
            <a:pPr lvl="2"/>
            <a:r>
              <a:rPr lang="en-US" sz="1650" dirty="0"/>
              <a:t>3 months in FY19 (57%)</a:t>
            </a:r>
          </a:p>
          <a:p>
            <a:pPr lvl="2"/>
            <a:r>
              <a:rPr lang="en-US" sz="1650" dirty="0"/>
              <a:t>9 months in FY20 (57.5%)</a:t>
            </a:r>
          </a:p>
          <a:p>
            <a:pPr lvl="1"/>
            <a:r>
              <a:rPr lang="en-US" dirty="0"/>
              <a:t>MTDC = $120,000</a:t>
            </a:r>
          </a:p>
          <a:p>
            <a:pPr lvl="2"/>
            <a:r>
              <a:rPr lang="en-US" sz="1650" dirty="0"/>
              <a:t>$10,000 per month</a:t>
            </a:r>
          </a:p>
          <a:p>
            <a:pPr lvl="1"/>
            <a:r>
              <a:rPr lang="en-US" sz="1950" b="1" dirty="0">
                <a:solidFill>
                  <a:srgbClr val="FF0000"/>
                </a:solidFill>
              </a:rPr>
              <a:t>$30,000 * 57% = $17,100</a:t>
            </a:r>
          </a:p>
          <a:p>
            <a:pPr lvl="1"/>
            <a:r>
              <a:rPr lang="en-US" sz="1950" b="1" dirty="0">
                <a:solidFill>
                  <a:srgbClr val="FF0000"/>
                </a:solidFill>
              </a:rPr>
              <a:t>$90,000 * 57.5% = $51,750</a:t>
            </a:r>
          </a:p>
          <a:p>
            <a:pPr lvl="1"/>
            <a:r>
              <a:rPr lang="en-US" sz="1950" b="1" dirty="0">
                <a:solidFill>
                  <a:srgbClr val="FF0000"/>
                </a:solidFill>
              </a:rPr>
              <a:t>Total IDC for Year 1 = $68,850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822959" y="5602259"/>
            <a:ext cx="8229600" cy="72820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For purposes of calculating a split IDC, assume the month starts on the 1</a:t>
            </a:r>
            <a:r>
              <a:rPr lang="en-US" baseline="30000" smtClean="0"/>
              <a:t>st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805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Questions from </a:t>
            </a:r>
            <a:r>
              <a:rPr lang="en-US" dirty="0" smtClean="0">
                <a:solidFill>
                  <a:schemeClr val="accent2"/>
                </a:solidFill>
              </a:rPr>
              <a:t>Sponsors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Please direct questions from sponsors to your SPO office</a:t>
            </a:r>
          </a:p>
          <a:p>
            <a:r>
              <a:rPr lang="en-US" sz="2800" dirty="0"/>
              <a:t>Until we have a signed agreement they will question the rates</a:t>
            </a:r>
          </a:p>
          <a:p>
            <a:r>
              <a:rPr lang="en-US" sz="2800" dirty="0"/>
              <a:t>On proposals:</a:t>
            </a:r>
          </a:p>
          <a:p>
            <a:pPr lvl="1"/>
            <a:r>
              <a:rPr lang="en-US" sz="2800" dirty="0"/>
              <a:t>Date effective: </a:t>
            </a:r>
            <a:r>
              <a:rPr lang="en-US" sz="2800" b="1" dirty="0"/>
              <a:t>10/27/17</a:t>
            </a:r>
          </a:p>
          <a:p>
            <a:pPr lvl="1"/>
            <a:r>
              <a:rPr lang="en-US" sz="2800" dirty="0"/>
              <a:t>Contact: Janet Turner at DHHS Cost Allocation Services, Western Field Office, 415-437-7859 or </a:t>
            </a:r>
            <a:r>
              <a:rPr lang="en-US" sz="2800" u="sng" dirty="0">
                <a:hlinkClick r:id="rId2"/>
              </a:rPr>
              <a:t>CAS-SF@psc.hhs.gov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Blink IDC Page:</a:t>
            </a:r>
          </a:p>
          <a:p>
            <a:pPr lvl="1"/>
            <a:r>
              <a:rPr lang="en-US" sz="2650" dirty="0">
                <a:hlinkClick r:id="rId2"/>
              </a:rPr>
              <a:t>http://blink.ucsd.edu/research/preparing-proposals/proposal-development/budgets/indirect.html</a:t>
            </a:r>
            <a:endParaRPr lang="en-US" sz="2650" dirty="0"/>
          </a:p>
          <a:p>
            <a:pPr lvl="1"/>
            <a:r>
              <a:rPr lang="en-US" sz="2800" dirty="0"/>
              <a:t>New rates</a:t>
            </a:r>
          </a:p>
          <a:p>
            <a:pPr lvl="1"/>
            <a:r>
              <a:rPr lang="en-US" sz="2800" dirty="0"/>
              <a:t>Suggested Budget Justification language</a:t>
            </a:r>
          </a:p>
          <a:p>
            <a:r>
              <a:rPr lang="en-US" sz="2950" dirty="0"/>
              <a:t>Under development</a:t>
            </a:r>
          </a:p>
          <a:p>
            <a:pPr lvl="1"/>
            <a:r>
              <a:rPr lang="en-US" sz="2800" dirty="0"/>
              <a:t>Split rate guidance</a:t>
            </a:r>
          </a:p>
          <a:p>
            <a:pPr lvl="1"/>
            <a:r>
              <a:rPr lang="en-US" sz="2800" dirty="0"/>
              <a:t>Updated budget worksheets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1125</TotalTime>
  <Words>427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1_Retrospect</vt:lpstr>
      <vt:lpstr>New F&amp;A Rate Agreement</vt:lpstr>
      <vt:lpstr>New RESEARCH Rates – On-campus</vt:lpstr>
      <vt:lpstr>Important Dates</vt:lpstr>
      <vt:lpstr>When to Use</vt:lpstr>
      <vt:lpstr>Other Rates</vt:lpstr>
      <vt:lpstr>Split Rates</vt:lpstr>
      <vt:lpstr>Questions from Sponsors</vt:lpstr>
      <vt:lpstr>Resources</vt:lpstr>
    </vt:vector>
  </TitlesOfParts>
  <Company>Business &amp; Financial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Doi, Christine</dc:creator>
  <cp:lastModifiedBy>Minvielle, Ana</cp:lastModifiedBy>
  <cp:revision>123</cp:revision>
  <dcterms:created xsi:type="dcterms:W3CDTF">2017-11-14T14:56:32Z</dcterms:created>
  <dcterms:modified xsi:type="dcterms:W3CDTF">2018-10-02T14:04:11Z</dcterms:modified>
</cp:coreProperties>
</file>