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74"/>
  </p:notesMasterIdLst>
  <p:handoutMasterIdLst>
    <p:handoutMasterId r:id="rId75"/>
  </p:handoutMasterIdLst>
  <p:sldIdLst>
    <p:sldId id="362" r:id="rId2"/>
    <p:sldId id="369" r:id="rId3"/>
    <p:sldId id="416" r:id="rId4"/>
    <p:sldId id="435" r:id="rId5"/>
    <p:sldId id="256" r:id="rId6"/>
    <p:sldId id="358" r:id="rId7"/>
    <p:sldId id="366" r:id="rId8"/>
    <p:sldId id="389" r:id="rId9"/>
    <p:sldId id="425" r:id="rId10"/>
    <p:sldId id="422" r:id="rId11"/>
    <p:sldId id="360" r:id="rId12"/>
    <p:sldId id="424" r:id="rId13"/>
    <p:sldId id="361" r:id="rId14"/>
    <p:sldId id="298" r:id="rId15"/>
    <p:sldId id="364" r:id="rId16"/>
    <p:sldId id="335" r:id="rId17"/>
    <p:sldId id="340" r:id="rId18"/>
    <p:sldId id="442" r:id="rId19"/>
    <p:sldId id="393" r:id="rId20"/>
    <p:sldId id="395" r:id="rId21"/>
    <p:sldId id="394" r:id="rId22"/>
    <p:sldId id="396" r:id="rId23"/>
    <p:sldId id="432" r:id="rId24"/>
    <p:sldId id="431" r:id="rId25"/>
    <p:sldId id="428" r:id="rId26"/>
    <p:sldId id="427" r:id="rId27"/>
    <p:sldId id="356" r:id="rId28"/>
    <p:sldId id="372" r:id="rId29"/>
    <p:sldId id="349" r:id="rId30"/>
    <p:sldId id="398" r:id="rId31"/>
    <p:sldId id="380" r:id="rId32"/>
    <p:sldId id="342" r:id="rId33"/>
    <p:sldId id="339" r:id="rId34"/>
    <p:sldId id="341" r:id="rId35"/>
    <p:sldId id="441" r:id="rId36"/>
    <p:sldId id="400" r:id="rId37"/>
    <p:sldId id="443" r:id="rId38"/>
    <p:sldId id="333" r:id="rId39"/>
    <p:sldId id="330" r:id="rId40"/>
    <p:sldId id="387" r:id="rId41"/>
    <p:sldId id="397" r:id="rId42"/>
    <p:sldId id="331" r:id="rId43"/>
    <p:sldId id="374" r:id="rId44"/>
    <p:sldId id="321" r:id="rId45"/>
    <p:sldId id="436" r:id="rId46"/>
    <p:sldId id="438" r:id="rId47"/>
    <p:sldId id="439" r:id="rId48"/>
    <p:sldId id="440" r:id="rId49"/>
    <p:sldId id="377" r:id="rId50"/>
    <p:sldId id="378" r:id="rId51"/>
    <p:sldId id="379" r:id="rId52"/>
    <p:sldId id="376" r:id="rId53"/>
    <p:sldId id="345" r:id="rId54"/>
    <p:sldId id="344" r:id="rId55"/>
    <p:sldId id="370" r:id="rId56"/>
    <p:sldId id="434" r:id="rId57"/>
    <p:sldId id="415" r:id="rId58"/>
    <p:sldId id="350" r:id="rId59"/>
    <p:sldId id="444" r:id="rId60"/>
    <p:sldId id="383" r:id="rId61"/>
    <p:sldId id="385" r:id="rId62"/>
    <p:sldId id="384" r:id="rId63"/>
    <p:sldId id="402" r:id="rId64"/>
    <p:sldId id="445" r:id="rId65"/>
    <p:sldId id="406" r:id="rId66"/>
    <p:sldId id="446" r:id="rId67"/>
    <p:sldId id="407" r:id="rId68"/>
    <p:sldId id="409" r:id="rId69"/>
    <p:sldId id="447" r:id="rId70"/>
    <p:sldId id="408" r:id="rId71"/>
    <p:sldId id="274" r:id="rId72"/>
    <p:sldId id="410" r:id="rId73"/>
  </p:sldIdLst>
  <p:sldSz cx="9144000" cy="6858000" type="screen4x3"/>
  <p:notesSz cx="7010400" cy="9296400"/>
  <p:defaultTextStyle>
    <a:defPPr>
      <a:defRPr lang="en-US"/>
    </a:defPPr>
    <a:lvl1pPr algn="ctr" rtl="0" fontAlgn="base">
      <a:spcBef>
        <a:spcPct val="20000"/>
      </a:spcBef>
      <a:spcAft>
        <a:spcPct val="0"/>
      </a:spcAft>
      <a:defRPr sz="2400" kern="1200">
        <a:solidFill>
          <a:schemeClr val="tx1"/>
        </a:solidFill>
        <a:latin typeface="Times New Roman" pitchFamily="18" charset="0"/>
        <a:ea typeface="+mn-ea"/>
        <a:cs typeface="+mn-cs"/>
      </a:defRPr>
    </a:lvl1pPr>
    <a:lvl2pPr marL="457200" algn="ctr" rtl="0" fontAlgn="base">
      <a:spcBef>
        <a:spcPct val="20000"/>
      </a:spcBef>
      <a:spcAft>
        <a:spcPct val="0"/>
      </a:spcAft>
      <a:defRPr sz="2400" kern="1200">
        <a:solidFill>
          <a:schemeClr val="tx1"/>
        </a:solidFill>
        <a:latin typeface="Times New Roman" pitchFamily="18" charset="0"/>
        <a:ea typeface="+mn-ea"/>
        <a:cs typeface="+mn-cs"/>
      </a:defRPr>
    </a:lvl2pPr>
    <a:lvl3pPr marL="914400" algn="ctr" rtl="0" fontAlgn="base">
      <a:spcBef>
        <a:spcPct val="20000"/>
      </a:spcBef>
      <a:spcAft>
        <a:spcPct val="0"/>
      </a:spcAft>
      <a:defRPr sz="2400" kern="1200">
        <a:solidFill>
          <a:schemeClr val="tx1"/>
        </a:solidFill>
        <a:latin typeface="Times New Roman"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94581" autoAdjust="0"/>
  </p:normalViewPr>
  <p:slideViewPr>
    <p:cSldViewPr>
      <p:cViewPr varScale="1">
        <p:scale>
          <a:sx n="106" d="100"/>
          <a:sy n="106" d="100"/>
        </p:scale>
        <p:origin x="11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cked"/>
        <c:varyColors val="0"/>
        <c:ser>
          <c:idx val="0"/>
          <c:order val="0"/>
          <c:tx>
            <c:strRef>
              <c:f>Sheet1!$F$7</c:f>
              <c:strCache>
                <c:ptCount val="1"/>
                <c:pt idx="0">
                  <c:v>market value</c:v>
                </c:pt>
              </c:strCache>
            </c:strRef>
          </c:tx>
          <c:marker>
            <c:symbol val="none"/>
          </c:marker>
          <c:val>
            <c:numRef>
              <c:f>Sheet1!$F$8:$F$13</c:f>
              <c:numCache>
                <c:formatCode>_("$"* #,##0.00_);_("$"* \(#,##0.00\);_("$"* "-"??_);_(@_)</c:formatCode>
                <c:ptCount val="6"/>
                <c:pt idx="0">
                  <c:v>100000</c:v>
                </c:pt>
                <c:pt idx="1">
                  <c:v>103825</c:v>
                </c:pt>
                <c:pt idx="2">
                  <c:v>107978</c:v>
                </c:pt>
                <c:pt idx="3">
                  <c:v>112297.12000000002</c:v>
                </c:pt>
                <c:pt idx="4">
                  <c:v>116789.00480000001</c:v>
                </c:pt>
                <c:pt idx="5">
                  <c:v>121460.56499200001</c:v>
                </c:pt>
              </c:numCache>
            </c:numRef>
          </c:val>
          <c:smooth val="0"/>
        </c:ser>
        <c:dLbls>
          <c:showLegendKey val="0"/>
          <c:showVal val="0"/>
          <c:showCatName val="0"/>
          <c:showSerName val="0"/>
          <c:showPercent val="0"/>
          <c:showBubbleSize val="0"/>
        </c:dLbls>
        <c:smooth val="0"/>
        <c:axId val="132425272"/>
        <c:axId val="132426056"/>
      </c:lineChart>
      <c:catAx>
        <c:axId val="132425272"/>
        <c:scaling>
          <c:orientation val="minMax"/>
        </c:scaling>
        <c:delete val="0"/>
        <c:axPos val="b"/>
        <c:majorTickMark val="out"/>
        <c:minorTickMark val="none"/>
        <c:tickLblPos val="nextTo"/>
        <c:crossAx val="132426056"/>
        <c:crosses val="autoZero"/>
        <c:auto val="1"/>
        <c:lblAlgn val="ctr"/>
        <c:lblOffset val="100"/>
        <c:noMultiLvlLbl val="0"/>
      </c:catAx>
      <c:valAx>
        <c:axId val="132426056"/>
        <c:scaling>
          <c:orientation val="minMax"/>
        </c:scaling>
        <c:delete val="0"/>
        <c:axPos val="l"/>
        <c:majorGridlines/>
        <c:numFmt formatCode="_(&quot;$&quot;* #,##0.00_);_(&quot;$&quot;* \(#,##0.00\);_(&quot;$&quot;* &quot;-&quot;??_);_(@_)" sourceLinked="1"/>
        <c:majorTickMark val="out"/>
        <c:minorTickMark val="none"/>
        <c:tickLblPos val="nextTo"/>
        <c:crossAx val="132425272"/>
        <c:crosses val="autoZero"/>
        <c:crossBetween val="between"/>
      </c:valAx>
    </c:plotArea>
    <c:legend>
      <c:legendPos val="r"/>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cked"/>
        <c:varyColors val="0"/>
        <c:ser>
          <c:idx val="0"/>
          <c:order val="0"/>
          <c:tx>
            <c:strRef>
              <c:f>Sheet1!$G$7</c:f>
              <c:strCache>
                <c:ptCount val="1"/>
                <c:pt idx="0">
                  <c:v>payout</c:v>
                </c:pt>
              </c:strCache>
            </c:strRef>
          </c:tx>
          <c:marker>
            <c:symbol val="none"/>
          </c:marker>
          <c:val>
            <c:numRef>
              <c:f>Sheet1!$G$9:$G$13</c:f>
              <c:numCache>
                <c:formatCode>_("$"* #,##0.00_);_("$"* \(#,##0.00\);_("$"* "-"??_);_(@_)</c:formatCode>
                <c:ptCount val="5"/>
                <c:pt idx="0">
                  <c:v>4690</c:v>
                </c:pt>
                <c:pt idx="1">
                  <c:v>5295.0750000000007</c:v>
                </c:pt>
                <c:pt idx="2">
                  <c:v>5617.0155600000007</c:v>
                </c:pt>
                <c:pt idx="3">
                  <c:v>5956.2392448000001</c:v>
                </c:pt>
                <c:pt idx="4">
                  <c:v>6313.6135994880024</c:v>
                </c:pt>
              </c:numCache>
            </c:numRef>
          </c:val>
          <c:smooth val="0"/>
        </c:ser>
        <c:dLbls>
          <c:showLegendKey val="0"/>
          <c:showVal val="0"/>
          <c:showCatName val="0"/>
          <c:showSerName val="0"/>
          <c:showPercent val="0"/>
          <c:showBubbleSize val="0"/>
        </c:dLbls>
        <c:smooth val="0"/>
        <c:axId val="132426840"/>
        <c:axId val="132427232"/>
      </c:lineChart>
      <c:catAx>
        <c:axId val="132426840"/>
        <c:scaling>
          <c:orientation val="minMax"/>
        </c:scaling>
        <c:delete val="0"/>
        <c:axPos val="b"/>
        <c:majorTickMark val="out"/>
        <c:minorTickMark val="none"/>
        <c:tickLblPos val="nextTo"/>
        <c:crossAx val="132427232"/>
        <c:crosses val="autoZero"/>
        <c:auto val="1"/>
        <c:lblAlgn val="ctr"/>
        <c:lblOffset val="100"/>
        <c:noMultiLvlLbl val="0"/>
      </c:catAx>
      <c:valAx>
        <c:axId val="132427232"/>
        <c:scaling>
          <c:orientation val="minMax"/>
        </c:scaling>
        <c:delete val="0"/>
        <c:axPos val="l"/>
        <c:majorGridlines/>
        <c:numFmt formatCode="_(&quot;$&quot;* #,##0.00_);_(&quot;$&quot;* \(#,##0.00\);_(&quot;$&quot;* &quot;-&quot;??_);_(@_)" sourceLinked="1"/>
        <c:majorTickMark val="out"/>
        <c:minorTickMark val="none"/>
        <c:tickLblPos val="nextTo"/>
        <c:crossAx val="132426840"/>
        <c:crosses val="autoZero"/>
        <c:crossBetween val="between"/>
      </c:valAx>
    </c:plotArea>
    <c:legend>
      <c:legendPos val="r"/>
      <c:overlay val="0"/>
    </c:legend>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39219" cy="464820"/>
          </a:xfrm>
          <a:prstGeom prst="rect">
            <a:avLst/>
          </a:prstGeom>
          <a:noFill/>
          <a:ln w="9525">
            <a:noFill/>
            <a:miter lim="800000"/>
            <a:headEnd/>
            <a:tailEnd/>
          </a:ln>
          <a:effectLst/>
        </p:spPr>
        <p:txBody>
          <a:bodyPr vert="horz" wrap="square" lIns="93031" tIns="46515" rIns="93031" bIns="46515" numCol="1" anchor="t" anchorCtr="0" compatLnSpc="1">
            <a:prstTxWarp prst="textNoShape">
              <a:avLst/>
            </a:prstTxWarp>
          </a:bodyPr>
          <a:lstStyle>
            <a:lvl1pPr algn="l" defTabSz="930021">
              <a:spcBef>
                <a:spcPct val="0"/>
              </a:spcBef>
              <a:defRPr sz="1200"/>
            </a:lvl1pPr>
          </a:lstStyle>
          <a:p>
            <a:pPr>
              <a:defRPr/>
            </a:pPr>
            <a:endParaRPr lang="en-US"/>
          </a:p>
        </p:txBody>
      </p:sp>
      <p:sp>
        <p:nvSpPr>
          <p:cNvPr id="30723" name="Rectangle 3"/>
          <p:cNvSpPr>
            <a:spLocks noGrp="1" noChangeArrowheads="1"/>
          </p:cNvSpPr>
          <p:nvPr>
            <p:ph type="dt" sz="quarter" idx="1"/>
          </p:nvPr>
        </p:nvSpPr>
        <p:spPr bwMode="auto">
          <a:xfrm>
            <a:off x="3971182" y="0"/>
            <a:ext cx="3039218" cy="464820"/>
          </a:xfrm>
          <a:prstGeom prst="rect">
            <a:avLst/>
          </a:prstGeom>
          <a:noFill/>
          <a:ln w="9525">
            <a:noFill/>
            <a:miter lim="800000"/>
            <a:headEnd/>
            <a:tailEnd/>
          </a:ln>
          <a:effectLst/>
        </p:spPr>
        <p:txBody>
          <a:bodyPr vert="horz" wrap="square" lIns="93031" tIns="46515" rIns="93031" bIns="46515" numCol="1" anchor="t" anchorCtr="0" compatLnSpc="1">
            <a:prstTxWarp prst="textNoShape">
              <a:avLst/>
            </a:prstTxWarp>
          </a:bodyPr>
          <a:lstStyle>
            <a:lvl1pPr algn="r" defTabSz="930021">
              <a:spcBef>
                <a:spcPct val="0"/>
              </a:spcBef>
              <a:defRPr sz="1200"/>
            </a:lvl1pPr>
          </a:lstStyle>
          <a:p>
            <a:pPr>
              <a:defRPr/>
            </a:pPr>
            <a:endParaRPr lang="en-US"/>
          </a:p>
        </p:txBody>
      </p:sp>
      <p:sp>
        <p:nvSpPr>
          <p:cNvPr id="30724" name="Rectangle 4"/>
          <p:cNvSpPr>
            <a:spLocks noGrp="1" noChangeArrowheads="1"/>
          </p:cNvSpPr>
          <p:nvPr>
            <p:ph type="ftr" sz="quarter" idx="2"/>
          </p:nvPr>
        </p:nvSpPr>
        <p:spPr bwMode="auto">
          <a:xfrm>
            <a:off x="1" y="8831580"/>
            <a:ext cx="3039219" cy="464820"/>
          </a:xfrm>
          <a:prstGeom prst="rect">
            <a:avLst/>
          </a:prstGeom>
          <a:noFill/>
          <a:ln w="9525">
            <a:noFill/>
            <a:miter lim="800000"/>
            <a:headEnd/>
            <a:tailEnd/>
          </a:ln>
          <a:effectLst/>
        </p:spPr>
        <p:txBody>
          <a:bodyPr vert="horz" wrap="square" lIns="93031" tIns="46515" rIns="93031" bIns="46515" numCol="1" anchor="b" anchorCtr="0" compatLnSpc="1">
            <a:prstTxWarp prst="textNoShape">
              <a:avLst/>
            </a:prstTxWarp>
          </a:bodyPr>
          <a:lstStyle>
            <a:lvl1pPr algn="l" defTabSz="930021">
              <a:spcBef>
                <a:spcPct val="0"/>
              </a:spcBef>
              <a:defRPr sz="1200"/>
            </a:lvl1pPr>
          </a:lstStyle>
          <a:p>
            <a:pPr>
              <a:defRPr/>
            </a:pPr>
            <a:endParaRPr lang="en-US"/>
          </a:p>
        </p:txBody>
      </p:sp>
      <p:sp>
        <p:nvSpPr>
          <p:cNvPr id="30725" name="Rectangle 5"/>
          <p:cNvSpPr>
            <a:spLocks noGrp="1" noChangeArrowheads="1"/>
          </p:cNvSpPr>
          <p:nvPr>
            <p:ph type="sldNum" sz="quarter" idx="3"/>
          </p:nvPr>
        </p:nvSpPr>
        <p:spPr bwMode="auto">
          <a:xfrm>
            <a:off x="3971182" y="8831580"/>
            <a:ext cx="3039218" cy="464820"/>
          </a:xfrm>
          <a:prstGeom prst="rect">
            <a:avLst/>
          </a:prstGeom>
          <a:noFill/>
          <a:ln w="9525">
            <a:noFill/>
            <a:miter lim="800000"/>
            <a:headEnd/>
            <a:tailEnd/>
          </a:ln>
          <a:effectLst/>
        </p:spPr>
        <p:txBody>
          <a:bodyPr vert="horz" wrap="square" lIns="93031" tIns="46515" rIns="93031" bIns="46515" numCol="1" anchor="b" anchorCtr="0" compatLnSpc="1">
            <a:prstTxWarp prst="textNoShape">
              <a:avLst/>
            </a:prstTxWarp>
          </a:bodyPr>
          <a:lstStyle>
            <a:lvl1pPr algn="r" defTabSz="930021">
              <a:spcBef>
                <a:spcPct val="0"/>
              </a:spcBef>
              <a:defRPr sz="1200"/>
            </a:lvl1pPr>
          </a:lstStyle>
          <a:p>
            <a:pPr>
              <a:defRPr/>
            </a:pPr>
            <a:fld id="{17EA3BC4-340A-4CB6-9C2E-2B715EA3F0EF}" type="slidenum">
              <a:rPr lang="en-US"/>
              <a:pPr>
                <a:defRPr/>
              </a:pPr>
              <a:t>‹#›</a:t>
            </a:fld>
            <a:endParaRPr lang="en-US"/>
          </a:p>
        </p:txBody>
      </p:sp>
    </p:spTree>
    <p:extLst>
      <p:ext uri="{BB962C8B-B14F-4D97-AF65-F5344CB8AC3E}">
        <p14:creationId xmlns:p14="http://schemas.microsoft.com/office/powerpoint/2010/main" val="489527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02640" cy="468004"/>
          </a:xfrm>
          <a:prstGeom prst="rect">
            <a:avLst/>
          </a:prstGeom>
          <a:noFill/>
          <a:ln w="9525">
            <a:noFill/>
            <a:miter lim="800000"/>
            <a:headEnd/>
            <a:tailEnd/>
          </a:ln>
          <a:effectLst/>
        </p:spPr>
        <p:txBody>
          <a:bodyPr vert="horz" wrap="square" lIns="93031" tIns="46515" rIns="93031" bIns="46515" numCol="1" anchor="t" anchorCtr="0" compatLnSpc="1">
            <a:prstTxWarp prst="textNoShape">
              <a:avLst/>
            </a:prstTxWarp>
          </a:bodyPr>
          <a:lstStyle>
            <a:lvl1pPr algn="l" defTabSz="930021">
              <a:spcBef>
                <a:spcPct val="0"/>
              </a:spcBef>
              <a:defRPr sz="1200"/>
            </a:lvl1pPr>
          </a:lstStyle>
          <a:p>
            <a:pPr>
              <a:defRPr/>
            </a:pPr>
            <a:endParaRPr lang="en-US"/>
          </a:p>
        </p:txBody>
      </p:sp>
      <p:sp>
        <p:nvSpPr>
          <p:cNvPr id="36867" name="Rectangle 3"/>
          <p:cNvSpPr>
            <a:spLocks noGrp="1" noChangeArrowheads="1"/>
          </p:cNvSpPr>
          <p:nvPr>
            <p:ph type="dt" idx="1"/>
          </p:nvPr>
        </p:nvSpPr>
        <p:spPr bwMode="auto">
          <a:xfrm>
            <a:off x="4001399" y="1"/>
            <a:ext cx="3002640" cy="468004"/>
          </a:xfrm>
          <a:prstGeom prst="rect">
            <a:avLst/>
          </a:prstGeom>
          <a:noFill/>
          <a:ln w="9525">
            <a:noFill/>
            <a:miter lim="800000"/>
            <a:headEnd/>
            <a:tailEnd/>
          </a:ln>
          <a:effectLst/>
        </p:spPr>
        <p:txBody>
          <a:bodyPr vert="horz" wrap="square" lIns="93031" tIns="46515" rIns="93031" bIns="46515" numCol="1" anchor="t" anchorCtr="0" compatLnSpc="1">
            <a:prstTxWarp prst="textNoShape">
              <a:avLst/>
            </a:prstTxWarp>
          </a:bodyPr>
          <a:lstStyle>
            <a:lvl1pPr algn="r" defTabSz="930021">
              <a:spcBef>
                <a:spcPct val="0"/>
              </a:spcBef>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62050" y="701675"/>
            <a:ext cx="4679950" cy="3509963"/>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24012" y="4446036"/>
            <a:ext cx="5156016" cy="4134032"/>
          </a:xfrm>
          <a:prstGeom prst="rect">
            <a:avLst/>
          </a:prstGeom>
          <a:noFill/>
          <a:ln w="9525">
            <a:noFill/>
            <a:miter lim="800000"/>
            <a:headEnd/>
            <a:tailEnd/>
          </a:ln>
          <a:effectLst/>
        </p:spPr>
        <p:txBody>
          <a:bodyPr vert="horz" wrap="square" lIns="93031" tIns="46515" rIns="93031" bIns="465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15663"/>
            <a:ext cx="3002640" cy="468004"/>
          </a:xfrm>
          <a:prstGeom prst="rect">
            <a:avLst/>
          </a:prstGeom>
          <a:noFill/>
          <a:ln w="9525">
            <a:noFill/>
            <a:miter lim="800000"/>
            <a:headEnd/>
            <a:tailEnd/>
          </a:ln>
          <a:effectLst/>
        </p:spPr>
        <p:txBody>
          <a:bodyPr vert="horz" wrap="square" lIns="93031" tIns="46515" rIns="93031" bIns="46515" numCol="1" anchor="b" anchorCtr="0" compatLnSpc="1">
            <a:prstTxWarp prst="textNoShape">
              <a:avLst/>
            </a:prstTxWarp>
          </a:bodyPr>
          <a:lstStyle>
            <a:lvl1pPr algn="l" defTabSz="930021">
              <a:spcBef>
                <a:spcPct val="0"/>
              </a:spcBef>
              <a:defRPr sz="1200"/>
            </a:lvl1pPr>
          </a:lstStyle>
          <a:p>
            <a:pPr>
              <a:defRPr/>
            </a:pPr>
            <a:endParaRPr lang="en-US"/>
          </a:p>
        </p:txBody>
      </p:sp>
      <p:sp>
        <p:nvSpPr>
          <p:cNvPr id="36871" name="Rectangle 7"/>
          <p:cNvSpPr>
            <a:spLocks noGrp="1" noChangeArrowheads="1"/>
          </p:cNvSpPr>
          <p:nvPr>
            <p:ph type="sldNum" sz="quarter" idx="5"/>
          </p:nvPr>
        </p:nvSpPr>
        <p:spPr bwMode="auto">
          <a:xfrm>
            <a:off x="4001399" y="8815663"/>
            <a:ext cx="3002640" cy="468004"/>
          </a:xfrm>
          <a:prstGeom prst="rect">
            <a:avLst/>
          </a:prstGeom>
          <a:noFill/>
          <a:ln w="9525">
            <a:noFill/>
            <a:miter lim="800000"/>
            <a:headEnd/>
            <a:tailEnd/>
          </a:ln>
          <a:effectLst/>
        </p:spPr>
        <p:txBody>
          <a:bodyPr vert="horz" wrap="square" lIns="93031" tIns="46515" rIns="93031" bIns="46515" numCol="1" anchor="b" anchorCtr="0" compatLnSpc="1">
            <a:prstTxWarp prst="textNoShape">
              <a:avLst/>
            </a:prstTxWarp>
          </a:bodyPr>
          <a:lstStyle>
            <a:lvl1pPr algn="r" defTabSz="930021">
              <a:spcBef>
                <a:spcPct val="0"/>
              </a:spcBef>
              <a:defRPr sz="1200"/>
            </a:lvl1pPr>
          </a:lstStyle>
          <a:p>
            <a:pPr>
              <a:defRPr/>
            </a:pPr>
            <a:fld id="{1EAF5561-D735-4F16-A730-D79CC508276A}" type="slidenum">
              <a:rPr lang="en-US"/>
              <a:pPr>
                <a:defRPr/>
              </a:pPr>
              <a:t>‹#›</a:t>
            </a:fld>
            <a:endParaRPr lang="en-US"/>
          </a:p>
        </p:txBody>
      </p:sp>
    </p:spTree>
    <p:extLst>
      <p:ext uri="{BB962C8B-B14F-4D97-AF65-F5344CB8AC3E}">
        <p14:creationId xmlns:p14="http://schemas.microsoft.com/office/powerpoint/2010/main" val="3505268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F5561-D735-4F16-A730-D79CC508276A}" type="slidenum">
              <a:rPr lang="en-US" smtClean="0"/>
              <a:pPr>
                <a:defRPr/>
              </a:pPr>
              <a:t>1</a:t>
            </a:fld>
            <a:endParaRPr lang="en-US"/>
          </a:p>
        </p:txBody>
      </p:sp>
    </p:spTree>
    <p:extLst>
      <p:ext uri="{BB962C8B-B14F-4D97-AF65-F5344CB8AC3E}">
        <p14:creationId xmlns:p14="http://schemas.microsoft.com/office/powerpoint/2010/main" val="81244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9078"/>
            <a:fld id="{E8B43B9C-51DB-43C6-AECC-F7AB5C6309C8}" type="slidenum">
              <a:rPr lang="en-US" smtClean="0"/>
              <a:pPr defTabSz="929078"/>
              <a:t>11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5957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9078"/>
            <a:fld id="{E8B43B9C-51DB-43C6-AECC-F7AB5C6309C8}" type="slidenum">
              <a:rPr lang="en-US" smtClean="0"/>
              <a:pPr defTabSz="929078"/>
              <a:t>12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7282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29078"/>
            <a:fld id="{85CB1F68-42AA-4518-906B-F20DBBC8CA25}" type="slidenum">
              <a:rPr lang="en-US" smtClean="0"/>
              <a:pPr defTabSz="929078"/>
              <a:t>13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5118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pPr defTabSz="929078"/>
            <a:fld id="{4E44BB09-3538-4D6A-804A-F329F7F7F274}" type="slidenum">
              <a:rPr lang="en-US" smtClean="0"/>
              <a:pPr defTabSz="929078"/>
              <a:t>39</a:t>
            </a:fld>
            <a:endParaRPr lang="en-US" smtClean="0"/>
          </a:p>
        </p:txBody>
      </p:sp>
    </p:spTree>
    <p:extLst>
      <p:ext uri="{BB962C8B-B14F-4D97-AF65-F5344CB8AC3E}">
        <p14:creationId xmlns:p14="http://schemas.microsoft.com/office/powerpoint/2010/main" val="361457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1A687C6-B6EC-4D3D-BFBF-C4FECD013D0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B46986D-2E80-46BF-A3E5-B5DF91B541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FB255C9-E095-465D-A11D-11600FF763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44474DF-90D8-467D-98EA-48925AFC2E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141657-F248-4982-833B-51482DE4B05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F2AF2DF-759D-4450-9917-3EAD468B8C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64BAAF1-6BB3-4D1C-AA73-B2BC2DE0824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08605CC-3B8D-44CF-A80D-D607DD8D04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E3E30D2-B6F3-473D-BA86-3311665F972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4692FD0-2A5D-4522-9D13-6A723119FA1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57D8627-10EF-4F7D-AAE4-6467CD935C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82A7016-372B-4706-B7C5-E0D86C3802E7}"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18" r:id="rId1"/>
    <p:sldLayoutId id="2147483710" r:id="rId2"/>
    <p:sldLayoutId id="2147483719" r:id="rId3"/>
    <p:sldLayoutId id="2147483711" r:id="rId4"/>
    <p:sldLayoutId id="2147483712" r:id="rId5"/>
    <p:sldLayoutId id="2147483713" r:id="rId6"/>
    <p:sldLayoutId id="2147483714" r:id="rId7"/>
    <p:sldLayoutId id="2147483715" r:id="rId8"/>
    <p:sldLayoutId id="2147483720" r:id="rId9"/>
    <p:sldLayoutId id="2147483716" r:id="rId10"/>
    <p:sldLayoutId id="214748371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link.ucsd.edu/sponsor/gift-processing/lis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blink.ucsd.edu/sponsor/gift-processing/agreement-template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blink.ucsd.edu/sponsor/gift-processing/agreement-template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adminrecords.ucsd.edu/ppm/docs/410-3.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irs.gov/pub/irs-pdf/f8283.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g.ca.gov/charities/raffles.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blink.ucsd.edu/sponsor/gift-processing/list/index.html" TargetMode="External"/><Relationship Id="rId7" Type="http://schemas.openxmlformats.org/officeDocument/2006/relationships/hyperlink" Target="http://www.ucop.edu/institutional-advancement/" TargetMode="External"/><Relationship Id="rId2" Type="http://schemas.openxmlformats.org/officeDocument/2006/relationships/hyperlink" Target="http://www.ucop.edu/institutional-advancement/policies-and-guidelines/index.html" TargetMode="External"/><Relationship Id="rId1" Type="http://schemas.openxmlformats.org/officeDocument/2006/relationships/slideLayout" Target="../slideLayouts/slideLayout2.xml"/><Relationship Id="rId6" Type="http://schemas.openxmlformats.org/officeDocument/2006/relationships/hyperlink" Target="http://adminrecords.ucsd.edu/ppm/docs/410-4.html" TargetMode="External"/><Relationship Id="rId5" Type="http://schemas.openxmlformats.org/officeDocument/2006/relationships/hyperlink" Target="http://adminrecords.ucsd.edu/ppm/docs/410-3.html" TargetMode="External"/><Relationship Id="rId4" Type="http://schemas.openxmlformats.org/officeDocument/2006/relationships/hyperlink" Target="http://adminrecords.ucsd.edu/ppm/docs/150-35.html"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blink.ucsd.edu/sponsor/gift-processing/forms.html" TargetMode="External"/><Relationship Id="rId2" Type="http://schemas.openxmlformats.org/officeDocument/2006/relationships/hyperlink" Target="http://foundation.ucsd.edu/accounting/foundation-forms.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blink.ucsd.edu/sponsor/gift-processing/index.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rds.yahoo.com/_ylt=A2KJkIf9bpFNX3YARLqjzbkF/SIG=1225d6jd4/EXP=1301405565/**http:/dailysplice.com/files/question-mark.jpg"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adminrecords.ucsd.edu/PPM/docs/150-35.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blink.ucsd.edu/research/preparing-proposals/proposal-development/gift-or-gran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p:txBody>
          <a:bodyPr/>
          <a:lstStyle/>
          <a:p>
            <a:pPr eaLnBrk="1" fontAlgn="auto" hangingPunct="1">
              <a:spcAft>
                <a:spcPts val="0"/>
              </a:spcAft>
              <a:defRPr/>
            </a:pPr>
            <a:r>
              <a:rPr lang="en-US" sz="4000" dirty="0"/>
              <a:t/>
            </a:r>
            <a:br>
              <a:rPr lang="en-US" sz="4000" dirty="0"/>
            </a:br>
            <a:r>
              <a:rPr lang="en-US" sz="4000" dirty="0" smtClean="0"/>
              <a:t>Gift Processing </a:t>
            </a:r>
            <a:br>
              <a:rPr lang="en-US" sz="4000" dirty="0" smtClean="0"/>
            </a:br>
            <a:r>
              <a:rPr lang="en-US" sz="4000" dirty="0" smtClean="0"/>
              <a:t> UC San Diego</a:t>
            </a:r>
            <a:endParaRPr lang="en-US" sz="4000" dirty="0"/>
          </a:p>
        </p:txBody>
      </p:sp>
      <p:sp>
        <p:nvSpPr>
          <p:cNvPr id="5123" name="Rectangle 4"/>
          <p:cNvSpPr>
            <a:spLocks noGrp="1" noChangeArrowheads="1"/>
          </p:cNvSpPr>
          <p:nvPr>
            <p:ph type="subTitle" idx="1"/>
          </p:nvPr>
        </p:nvSpPr>
        <p:spPr>
          <a:xfrm>
            <a:off x="533400" y="3228975"/>
            <a:ext cx="7854950" cy="1752600"/>
          </a:xfrm>
        </p:spPr>
        <p:txBody>
          <a:bodyPr/>
          <a:lstStyle/>
          <a:p>
            <a:pPr marR="0" eaLnBrk="1" hangingPunct="1"/>
            <a:endParaRPr lang="en-US" dirty="0" smtClean="0"/>
          </a:p>
          <a:p>
            <a:pPr marR="0" eaLnBrk="1" hangingPunct="1"/>
            <a:r>
              <a:rPr lang="en-US" dirty="0" smtClean="0"/>
              <a:t>UCSD Business Officers Training </a:t>
            </a:r>
          </a:p>
          <a:p>
            <a:pPr marR="0" eaLnBrk="1" hangingPunct="1"/>
            <a:r>
              <a:rPr lang="en-US" dirty="0" smtClean="0"/>
              <a:t>March 25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33400" y="1143000"/>
            <a:ext cx="8305800" cy="2151888"/>
          </a:xfrm>
        </p:spPr>
        <p:txBody>
          <a:bodyPr>
            <a:normAutofit/>
          </a:bodyPr>
          <a:lstStyle/>
          <a:p>
            <a:pPr algn="ctr" eaLnBrk="1" fontAlgn="auto" hangingPunct="1">
              <a:spcAft>
                <a:spcPts val="0"/>
              </a:spcAft>
              <a:defRPr/>
            </a:pPr>
            <a:r>
              <a:rPr lang="en-US" dirty="0" smtClean="0"/>
              <a:t>What are all the Rules?</a:t>
            </a:r>
            <a:br>
              <a:rPr lang="en-US" dirty="0" smtClean="0"/>
            </a:br>
            <a:endParaRPr lang="en-US" dirty="0"/>
          </a:p>
        </p:txBody>
      </p:sp>
      <p:sp>
        <p:nvSpPr>
          <p:cNvPr id="13315" name="Rectangle 3"/>
          <p:cNvSpPr>
            <a:spLocks noGrp="1" noChangeArrowheads="1"/>
          </p:cNvSpPr>
          <p:nvPr>
            <p:ph type="subTitle" idx="4294967295"/>
          </p:nvPr>
        </p:nvSpPr>
        <p:spPr>
          <a:xfrm>
            <a:off x="0" y="3886200"/>
            <a:ext cx="6781800" cy="1752600"/>
          </a:xfrm>
        </p:spPr>
        <p:txBody>
          <a:bodyPr/>
          <a:lstStyle/>
          <a:p>
            <a:pPr marL="0" indent="0" algn="ctr" eaLnBrk="1" hangingPunct="1">
              <a:buFontTx/>
              <a:buNone/>
            </a:pPr>
            <a:endParaRPr lang="en-US" dirty="0" smtClean="0"/>
          </a:p>
          <a:p>
            <a:pPr marL="0" indent="0" algn="ctr" eaLnBrk="1" hangingPunct="1">
              <a:buFontTx/>
              <a:buNone/>
            </a:pPr>
            <a:r>
              <a:rPr lang="en-US" dirty="0" smtClean="0"/>
              <a:t> </a:t>
            </a:r>
          </a:p>
        </p:txBody>
      </p:sp>
    </p:spTree>
    <p:extLst>
      <p:ext uri="{BB962C8B-B14F-4D97-AF65-F5344CB8AC3E}">
        <p14:creationId xmlns:p14="http://schemas.microsoft.com/office/powerpoint/2010/main" val="3290542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dirty="0" smtClean="0"/>
              <a:t>Overarching Guidelines</a:t>
            </a:r>
          </a:p>
        </p:txBody>
      </p:sp>
      <p:sp>
        <p:nvSpPr>
          <p:cNvPr id="14339" name="Rectangle 3"/>
          <p:cNvSpPr>
            <a:spLocks noGrp="1" noChangeArrowheads="1"/>
          </p:cNvSpPr>
          <p:nvPr>
            <p:ph idx="1"/>
          </p:nvPr>
        </p:nvSpPr>
        <p:spPr/>
        <p:txBody>
          <a:bodyPr/>
          <a:lstStyle/>
          <a:p>
            <a:pPr eaLnBrk="1" hangingPunct="1">
              <a:lnSpc>
                <a:spcPct val="80000"/>
              </a:lnSpc>
              <a:buFontTx/>
              <a:buNone/>
            </a:pPr>
            <a:r>
              <a:rPr lang="en-US" sz="2400" dirty="0" smtClean="0"/>
              <a:t>First, we need to know the policies governing gifts:</a:t>
            </a:r>
          </a:p>
          <a:p>
            <a:pPr eaLnBrk="1" hangingPunct="1">
              <a:lnSpc>
                <a:spcPct val="80000"/>
              </a:lnSpc>
            </a:pPr>
            <a:r>
              <a:rPr lang="en-US" sz="2400" dirty="0" smtClean="0"/>
              <a:t>UCOP Development Policy and Administration Manual</a:t>
            </a:r>
          </a:p>
          <a:p>
            <a:pPr eaLnBrk="1" hangingPunct="1">
              <a:lnSpc>
                <a:spcPct val="80000"/>
              </a:lnSpc>
            </a:pPr>
            <a:r>
              <a:rPr lang="en-US" sz="2400" dirty="0" smtClean="0"/>
              <a:t>UCOP Policies and Delegations of Authority</a:t>
            </a:r>
          </a:p>
          <a:p>
            <a:pPr eaLnBrk="1" hangingPunct="1">
              <a:lnSpc>
                <a:spcPct val="80000"/>
              </a:lnSpc>
            </a:pPr>
            <a:r>
              <a:rPr lang="en-US" sz="2400" dirty="0" smtClean="0"/>
              <a:t>UCSD Policy and Procedure Manual</a:t>
            </a:r>
          </a:p>
          <a:p>
            <a:pPr eaLnBrk="1" hangingPunct="1">
              <a:lnSpc>
                <a:spcPct val="80000"/>
              </a:lnSpc>
            </a:pPr>
            <a:r>
              <a:rPr lang="en-US" sz="2400" dirty="0" smtClean="0"/>
              <a:t>UCSD Foundation Policies and Guidelines</a:t>
            </a:r>
          </a:p>
          <a:p>
            <a:pPr eaLnBrk="1" hangingPunct="1">
              <a:lnSpc>
                <a:spcPct val="80000"/>
              </a:lnSpc>
            </a:pPr>
            <a:r>
              <a:rPr lang="en-US" sz="2400" dirty="0" smtClean="0"/>
              <a:t>CASE Management Reporting Standards</a:t>
            </a:r>
          </a:p>
          <a:p>
            <a:pPr eaLnBrk="1" hangingPunct="1">
              <a:lnSpc>
                <a:spcPct val="80000"/>
              </a:lnSpc>
            </a:pPr>
            <a:r>
              <a:rPr lang="en-US" sz="2400" dirty="0" smtClean="0"/>
              <a:t>IRS Regulations</a:t>
            </a:r>
          </a:p>
          <a:p>
            <a:pPr eaLnBrk="1" hangingPunct="1">
              <a:lnSpc>
                <a:spcPct val="80000"/>
              </a:lnSpc>
            </a:pPr>
            <a:r>
              <a:rPr lang="en-US" sz="2400" dirty="0" smtClean="0"/>
              <a:t>Other legal/ethical considerations</a:t>
            </a:r>
          </a:p>
          <a:p>
            <a:pPr eaLnBrk="1" hangingPunct="1">
              <a:lnSpc>
                <a:spcPct val="80000"/>
              </a:lnSpc>
              <a:buFont typeface="Wingdings 2" pitchFamily="18" charset="2"/>
              <a:buNone/>
            </a:pPr>
            <a:r>
              <a:rPr lang="en-US" sz="2400" dirty="0" smtClean="0"/>
              <a:t>(many of these have references at the end)</a:t>
            </a:r>
          </a:p>
          <a:p>
            <a:pPr eaLnBrk="1" hangingPunct="1">
              <a:lnSpc>
                <a:spcPct val="80000"/>
              </a:lnSpc>
              <a:buFont typeface="Wingdings 2" pitchFamily="18" charset="2"/>
              <a:buNone/>
            </a:pPr>
            <a:r>
              <a:rPr lang="en-US" sz="2400" dirty="0" smtClean="0"/>
              <a:t> </a:t>
            </a:r>
            <a:endParaRPr lang="en-US" sz="2400" dirty="0"/>
          </a:p>
          <a:p>
            <a:pPr eaLnBrk="1" hangingPunct="1">
              <a:lnSpc>
                <a:spcPct val="80000"/>
              </a:lnSpc>
              <a:buFont typeface="Wingdings 2" pitchFamily="18" charset="2"/>
              <a:buNone/>
            </a:pPr>
            <a:r>
              <a:rPr lang="en-US" sz="2400" b="1" dirty="0" smtClean="0">
                <a:solidFill>
                  <a:srgbClr val="FF0000"/>
                </a:solidFill>
              </a:rPr>
              <a:t>Okay – so there is too much to know!  Don’t be scared! We are here to help you!</a:t>
            </a:r>
          </a:p>
          <a:p>
            <a:pPr eaLnBrk="1" hangingPunct="1">
              <a:lnSpc>
                <a:spcPct val="80000"/>
              </a:lnSpc>
              <a:buFont typeface="Wingdings 2" pitchFamily="18" charset="2"/>
              <a:buNone/>
            </a:pPr>
            <a:endParaRPr lang="en-US" sz="2400" b="1" dirty="0" smtClean="0">
              <a:solidFill>
                <a:srgbClr val="FF0000"/>
              </a:solidFill>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819400"/>
            <a:ext cx="2124075" cy="244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dirty="0" smtClean="0"/>
              <a:t>Gift Processing Website</a:t>
            </a:r>
          </a:p>
        </p:txBody>
      </p:sp>
      <p:sp>
        <p:nvSpPr>
          <p:cNvPr id="14339" name="Rectangle 3"/>
          <p:cNvSpPr>
            <a:spLocks noGrp="1" noChangeArrowheads="1"/>
          </p:cNvSpPr>
          <p:nvPr>
            <p:ph idx="1"/>
          </p:nvPr>
        </p:nvSpPr>
        <p:spPr>
          <a:xfrm>
            <a:off x="457200" y="1905000"/>
            <a:ext cx="8229600" cy="4389437"/>
          </a:xfrm>
        </p:spPr>
        <p:txBody>
          <a:bodyPr/>
          <a:lstStyle/>
          <a:p>
            <a:pPr eaLnBrk="1" hangingPunct="1">
              <a:lnSpc>
                <a:spcPct val="80000"/>
              </a:lnSpc>
              <a:buFont typeface="Wingdings 2" pitchFamily="18" charset="2"/>
              <a:buNone/>
            </a:pPr>
            <a:r>
              <a:rPr lang="en-US" sz="2400" dirty="0" smtClean="0"/>
              <a:t> </a:t>
            </a:r>
            <a:endParaRPr lang="en-US" sz="2400" dirty="0"/>
          </a:p>
          <a:p>
            <a:pPr eaLnBrk="1" hangingPunct="1">
              <a:lnSpc>
                <a:spcPct val="80000"/>
              </a:lnSpc>
              <a:buFont typeface="Wingdings 2" pitchFamily="18" charset="2"/>
              <a:buNone/>
            </a:pPr>
            <a:endParaRPr lang="en-US" sz="2400" b="1" dirty="0" smtClean="0">
              <a:solidFill>
                <a:srgbClr val="FF0000"/>
              </a:solidFill>
            </a:endParaRPr>
          </a:p>
          <a:p>
            <a:pPr eaLnBrk="1" hangingPunct="1">
              <a:lnSpc>
                <a:spcPct val="80000"/>
              </a:lnSpc>
              <a:buFont typeface="Wingdings 2" pitchFamily="18" charset="2"/>
              <a:buNone/>
            </a:pPr>
            <a:endParaRPr lang="en-US" sz="2400" b="1" dirty="0">
              <a:solidFill>
                <a:srgbClr val="FF0000"/>
              </a:solidFill>
            </a:endParaRPr>
          </a:p>
          <a:p>
            <a:pPr eaLnBrk="1" hangingPunct="1">
              <a:lnSpc>
                <a:spcPct val="80000"/>
              </a:lnSpc>
              <a:buFont typeface="Wingdings 2" pitchFamily="18" charset="2"/>
              <a:buNone/>
            </a:pPr>
            <a:endParaRPr lang="en-US" sz="2400" b="1" dirty="0" smtClean="0">
              <a:solidFill>
                <a:srgbClr val="FF0000"/>
              </a:solidFill>
            </a:endParaRPr>
          </a:p>
          <a:p>
            <a:pPr eaLnBrk="1" hangingPunct="1">
              <a:lnSpc>
                <a:spcPct val="80000"/>
              </a:lnSpc>
              <a:buFont typeface="Wingdings 2" pitchFamily="18" charset="2"/>
              <a:buNone/>
            </a:pPr>
            <a:r>
              <a:rPr lang="en-US" sz="2400" b="1" dirty="0" smtClean="0">
                <a:solidFill>
                  <a:srgbClr val="FF0000"/>
                </a:solidFill>
              </a:rPr>
              <a:t>Have no fear…we have a BLINK website!</a:t>
            </a:r>
          </a:p>
          <a:p>
            <a:pPr eaLnBrk="1" hangingPunct="1">
              <a:lnSpc>
                <a:spcPct val="80000"/>
              </a:lnSpc>
              <a:buFont typeface="Wingdings 2" pitchFamily="18" charset="2"/>
              <a:buNone/>
            </a:pPr>
            <a:endParaRPr lang="en-US" sz="2400" b="1" dirty="0" smtClean="0">
              <a:solidFill>
                <a:srgbClr val="FF0000"/>
              </a:solidFill>
            </a:endParaRPr>
          </a:p>
          <a:p>
            <a:pPr eaLnBrk="1" hangingPunct="1">
              <a:lnSpc>
                <a:spcPct val="80000"/>
              </a:lnSpc>
              <a:buNone/>
            </a:pPr>
            <a:r>
              <a:rPr lang="en-US" sz="2400" b="1" dirty="0" smtClean="0">
                <a:solidFill>
                  <a:srgbClr val="FF0000"/>
                </a:solidFill>
                <a:hlinkClick r:id="rId3"/>
              </a:rPr>
              <a:t>http</a:t>
            </a:r>
            <a:r>
              <a:rPr lang="en-US" sz="2400" b="1" dirty="0">
                <a:solidFill>
                  <a:srgbClr val="FF0000"/>
                </a:solidFill>
                <a:hlinkClick r:id="rId3"/>
              </a:rPr>
              <a:t>://blink.ucsd.edu/sponsor/gift-processing/list/</a:t>
            </a:r>
            <a:endParaRPr lang="en-US" sz="2400" b="1" dirty="0">
              <a:solidFill>
                <a:srgbClr val="FF0000"/>
              </a:solidFill>
            </a:endParaRPr>
          </a:p>
          <a:p>
            <a:pPr eaLnBrk="1" hangingPunct="1">
              <a:lnSpc>
                <a:spcPct val="80000"/>
              </a:lnSpc>
              <a:buNone/>
            </a:pPr>
            <a:endParaRPr lang="en-US" sz="2400" b="1" dirty="0" smtClean="0">
              <a:solidFill>
                <a:srgbClr val="FF0000"/>
              </a:solidFill>
            </a:endParaRPr>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47800"/>
            <a:ext cx="289314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768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600" dirty="0" smtClean="0"/>
              <a:t>Responsibilities of Development/Departments  </a:t>
            </a:r>
          </a:p>
        </p:txBody>
      </p:sp>
      <p:sp>
        <p:nvSpPr>
          <p:cNvPr id="16387" name="Rectangle 3"/>
          <p:cNvSpPr>
            <a:spLocks noGrp="1" noChangeArrowheads="1"/>
          </p:cNvSpPr>
          <p:nvPr>
            <p:ph idx="1"/>
          </p:nvPr>
        </p:nvSpPr>
        <p:spPr/>
        <p:txBody>
          <a:bodyPr/>
          <a:lstStyle/>
          <a:p>
            <a:pPr eaLnBrk="1" hangingPunct="1"/>
            <a:r>
              <a:rPr lang="en-US" sz="2800" dirty="0" smtClean="0"/>
              <a:t>Obtain proper campus/academic approvals and reviews </a:t>
            </a:r>
          </a:p>
          <a:p>
            <a:pPr eaLnBrk="1" hangingPunct="1"/>
            <a:r>
              <a:rPr lang="en-US" sz="2800" dirty="0" smtClean="0"/>
              <a:t>Document the gift and make disclosures to donors (we have templates to help!)</a:t>
            </a:r>
          </a:p>
          <a:p>
            <a:pPr eaLnBrk="1" hangingPunct="1"/>
            <a:r>
              <a:rPr lang="en-US" sz="2800" dirty="0" smtClean="0"/>
              <a:t>Ensure Department Business Office sends to gift processing with information</a:t>
            </a:r>
          </a:p>
          <a:p>
            <a:pPr eaLnBrk="1" hangingPunct="1"/>
            <a:r>
              <a:rPr lang="en-US" sz="2800" dirty="0">
                <a:solidFill>
                  <a:srgbClr val="FF0000"/>
                </a:solidFill>
              </a:rPr>
              <a:t>D</a:t>
            </a:r>
            <a:r>
              <a:rPr lang="en-US" sz="2800" dirty="0" smtClean="0">
                <a:solidFill>
                  <a:srgbClr val="FF0000"/>
                </a:solidFill>
              </a:rPr>
              <a:t>o not execute any gift agreements</a:t>
            </a:r>
            <a:endParaRPr lang="en-US" sz="2800" dirty="0" smtClean="0"/>
          </a:p>
          <a:p>
            <a:pPr eaLnBrk="1" hangingPunct="1">
              <a:buFontTx/>
              <a:buNone/>
            </a:pPr>
            <a:r>
              <a:rPr lang="en-US" sz="28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920885"/>
            <a:ext cx="8229600" cy="742950"/>
          </a:xfrm>
        </p:spPr>
        <p:txBody>
          <a:bodyPr/>
          <a:lstStyle/>
          <a:p>
            <a:pPr eaLnBrk="1" hangingPunct="1"/>
            <a:r>
              <a:rPr lang="en-US" sz="3600" dirty="0" smtClean="0"/>
              <a:t>Responsibilities of Gift Processing</a:t>
            </a:r>
          </a:p>
        </p:txBody>
      </p:sp>
      <p:sp>
        <p:nvSpPr>
          <p:cNvPr id="17411" name="Rectangle 3"/>
          <p:cNvSpPr>
            <a:spLocks noGrp="1" noChangeArrowheads="1"/>
          </p:cNvSpPr>
          <p:nvPr>
            <p:ph idx="1"/>
          </p:nvPr>
        </p:nvSpPr>
        <p:spPr>
          <a:xfrm>
            <a:off x="457200" y="1676401"/>
            <a:ext cx="7239000" cy="4648200"/>
          </a:xfrm>
        </p:spPr>
        <p:txBody>
          <a:bodyPr/>
          <a:lstStyle/>
          <a:p>
            <a:pPr marL="533400" indent="-533400" eaLnBrk="1" hangingPunct="1">
              <a:lnSpc>
                <a:spcPct val="80000"/>
              </a:lnSpc>
            </a:pPr>
            <a:r>
              <a:rPr lang="en-US" sz="2400" dirty="0"/>
              <a:t>UCSD Gift Processing is officially designated as the UCSD office to accept or obtain acceptance, record, receipt, report, and maintain records for all gifts to the campus – Regents or Foundation.</a:t>
            </a:r>
          </a:p>
          <a:p>
            <a:pPr marL="533400" indent="-533400" eaLnBrk="1" hangingPunct="1">
              <a:lnSpc>
                <a:spcPct val="80000"/>
              </a:lnSpc>
            </a:pPr>
            <a:r>
              <a:rPr lang="en-US" sz="2400" dirty="0" smtClean="0">
                <a:solidFill>
                  <a:srgbClr val="0070C0"/>
                </a:solidFill>
              </a:rPr>
              <a:t>Ensure it is a gift: meets </a:t>
            </a:r>
            <a:r>
              <a:rPr lang="en-US" sz="2400" dirty="0">
                <a:solidFill>
                  <a:srgbClr val="0070C0"/>
                </a:solidFill>
              </a:rPr>
              <a:t>IRS Regulations and UC and UCSD </a:t>
            </a:r>
            <a:r>
              <a:rPr lang="en-US" sz="2400" dirty="0" smtClean="0">
                <a:solidFill>
                  <a:srgbClr val="0070C0"/>
                </a:solidFill>
              </a:rPr>
              <a:t>policy.</a:t>
            </a:r>
            <a:r>
              <a:rPr lang="en-US" sz="2400" dirty="0" smtClean="0"/>
              <a:t>  </a:t>
            </a:r>
            <a:r>
              <a:rPr lang="en-US" sz="2400" dirty="0"/>
              <a:t>A transaction may not be called a gift to cover another underlying type of transaction (i.e., one that may be prohibited, or require the assessment of overhead).</a:t>
            </a:r>
          </a:p>
          <a:p>
            <a:pPr marL="533400" indent="-533400" eaLnBrk="1" hangingPunct="1">
              <a:lnSpc>
                <a:spcPct val="80000"/>
              </a:lnSpc>
            </a:pPr>
            <a:r>
              <a:rPr lang="en-US" sz="2400" dirty="0" smtClean="0">
                <a:solidFill>
                  <a:srgbClr val="0070C0"/>
                </a:solidFill>
              </a:rPr>
              <a:t>Review, accept </a:t>
            </a:r>
            <a:r>
              <a:rPr lang="en-US" sz="2400" dirty="0" smtClean="0"/>
              <a:t>(or route for acceptance),</a:t>
            </a:r>
            <a:r>
              <a:rPr lang="en-US" sz="2400" dirty="0" smtClean="0">
                <a:solidFill>
                  <a:srgbClr val="0070C0"/>
                </a:solidFill>
              </a:rPr>
              <a:t> record, receipt, and allocate charitable gifts.</a:t>
            </a:r>
          </a:p>
          <a:p>
            <a:pPr marL="533400" indent="-533400" eaLnBrk="1" hangingPunct="1">
              <a:lnSpc>
                <a:spcPct val="80000"/>
              </a:lnSpc>
            </a:pPr>
            <a:r>
              <a:rPr lang="en-US" sz="2400" dirty="0" smtClean="0">
                <a:solidFill>
                  <a:srgbClr val="0070C0"/>
                </a:solidFill>
              </a:rPr>
              <a:t>Report Private Support </a:t>
            </a:r>
            <a:r>
              <a:rPr lang="en-US" sz="2400" dirty="0" smtClean="0"/>
              <a:t>given to the campus internally, to UCOP,  and externally.</a:t>
            </a:r>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64996"/>
            <a:ext cx="1524000" cy="1227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79490"/>
            <a:ext cx="1371600" cy="698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34240"/>
            <a:ext cx="1177115" cy="99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2" name="Picture 2" descr="http://i-collect-it.com/images/stock%20certificates/United%20States/Baldwin%20Securities%204%20Shares%201960s.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1099" y="134908"/>
            <a:ext cx="1752600" cy="1189264"/>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www.usingenglish.com/resources/lette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7569" y="2133600"/>
            <a:ext cx="1292225" cy="1854062"/>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http://www.wemovegreen.com/wp-content/uploads/2011/11/medical-equipmen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0104" y="4876800"/>
            <a:ext cx="1407695" cy="1222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a:bodyPr>
          <a:lstStyle/>
          <a:p>
            <a:pPr eaLnBrk="1" fontAlgn="auto" hangingPunct="1">
              <a:spcAft>
                <a:spcPts val="0"/>
              </a:spcAft>
              <a:defRPr/>
            </a:pPr>
            <a:r>
              <a:rPr lang="en-US" dirty="0" smtClean="0"/>
              <a:t>How To Process a Gift</a:t>
            </a:r>
            <a:r>
              <a:rPr lang="en-US" dirty="0"/>
              <a:t>?</a:t>
            </a:r>
          </a:p>
        </p:txBody>
      </p:sp>
      <p:sp>
        <p:nvSpPr>
          <p:cNvPr id="13315" name="Rectangle 3"/>
          <p:cNvSpPr>
            <a:spLocks noGrp="1" noChangeArrowheads="1"/>
          </p:cNvSpPr>
          <p:nvPr>
            <p:ph type="body" idx="1"/>
          </p:nvPr>
        </p:nvSpPr>
        <p:spPr/>
        <p:txBody>
          <a:bodyPr/>
          <a:lstStyle/>
          <a:p>
            <a:pPr marL="0" indent="0" algn="ctr" eaLnBrk="1" hangingPunct="1">
              <a:buFontTx/>
              <a:buNone/>
            </a:pPr>
            <a:endParaRPr lang="en-US" dirty="0" smtClean="0"/>
          </a:p>
          <a:p>
            <a:pPr marL="0" indent="0" algn="ctr" eaLnBrk="1" hangingPunct="1">
              <a:buFontTx/>
              <a:buNone/>
            </a:pPr>
            <a:r>
              <a:rPr lang="en-US" dirty="0" smtClean="0"/>
              <a:t>Short version </a:t>
            </a:r>
            <a:r>
              <a:rPr lang="en-US" dirty="0" smtClean="0">
                <a:sym typeface="Wingdings" panose="05000000000000000000" pitchFamily="2" charset="2"/>
              </a:rPr>
              <a:t></a:t>
            </a:r>
            <a:r>
              <a:rPr lang="en-US"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0"/>
            <a:ext cx="8229600" cy="685800"/>
          </a:xfrm>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b="1" dirty="0" smtClean="0">
                <a:solidFill>
                  <a:srgbClr val="FF0000"/>
                </a:solidFill>
              </a:rPr>
              <a:t>What Is Necessary to Process a Gift?</a:t>
            </a:r>
            <a:endParaRPr lang="en-US" sz="3600" b="1" dirty="0" smtClean="0">
              <a:solidFill>
                <a:srgbClr val="FF0000"/>
              </a:solidFill>
            </a:endParaRPr>
          </a:p>
        </p:txBody>
      </p:sp>
      <p:sp>
        <p:nvSpPr>
          <p:cNvPr id="23555" name="Rectangle 3"/>
          <p:cNvSpPr>
            <a:spLocks noGrp="1" noChangeArrowheads="1"/>
          </p:cNvSpPr>
          <p:nvPr>
            <p:ph idx="1"/>
          </p:nvPr>
        </p:nvSpPr>
        <p:spPr>
          <a:xfrm>
            <a:off x="457200" y="1524000"/>
            <a:ext cx="8229600" cy="4953000"/>
          </a:xfrm>
        </p:spPr>
        <p:txBody>
          <a:bodyPr/>
          <a:lstStyle/>
          <a:p>
            <a:pPr marL="514350" indent="-514350" eaLnBrk="1" hangingPunct="1">
              <a:lnSpc>
                <a:spcPct val="90000"/>
              </a:lnSpc>
              <a:buAutoNum type="arabicPeriod"/>
            </a:pPr>
            <a:r>
              <a:rPr lang="en-US" sz="3200" b="1" dirty="0" smtClean="0">
                <a:solidFill>
                  <a:srgbClr val="FF0000"/>
                </a:solidFill>
              </a:rPr>
              <a:t>Legal </a:t>
            </a:r>
            <a:r>
              <a:rPr lang="en-US" sz="3200" b="1" dirty="0">
                <a:solidFill>
                  <a:srgbClr val="FF0000"/>
                </a:solidFill>
              </a:rPr>
              <a:t>entity </a:t>
            </a:r>
            <a:r>
              <a:rPr lang="en-US" sz="3200" dirty="0"/>
              <a:t>it is going to (Regents or </a:t>
            </a:r>
            <a:r>
              <a:rPr lang="en-US" sz="3200" dirty="0" smtClean="0"/>
              <a:t>Foundation)</a:t>
            </a:r>
            <a:endParaRPr lang="en-US" sz="3200" dirty="0"/>
          </a:p>
          <a:p>
            <a:pPr marL="514350" indent="-514350" eaLnBrk="1" hangingPunct="1">
              <a:lnSpc>
                <a:spcPct val="90000"/>
              </a:lnSpc>
              <a:buAutoNum type="arabicPeriod"/>
            </a:pPr>
            <a:r>
              <a:rPr lang="en-US" sz="3200" b="1" dirty="0" smtClean="0">
                <a:solidFill>
                  <a:srgbClr val="FF0000"/>
                </a:solidFill>
              </a:rPr>
              <a:t>Documentation </a:t>
            </a:r>
            <a:r>
              <a:rPr lang="en-US" sz="3200" b="1" dirty="0" smtClean="0"/>
              <a:t>( a gift letter)</a:t>
            </a:r>
          </a:p>
          <a:p>
            <a:pPr marL="457200" indent="-457200" eaLnBrk="1" hangingPunct="1">
              <a:lnSpc>
                <a:spcPct val="90000"/>
              </a:lnSpc>
              <a:buAutoNum type="arabicPeriod"/>
            </a:pPr>
            <a:r>
              <a:rPr lang="en-US" sz="3200" dirty="0" smtClean="0">
                <a:solidFill>
                  <a:srgbClr val="FF0000"/>
                </a:solidFill>
              </a:rPr>
              <a:t>A </a:t>
            </a:r>
            <a:r>
              <a:rPr lang="en-US" sz="3200" b="1" dirty="0" smtClean="0">
                <a:solidFill>
                  <a:srgbClr val="FF0000"/>
                </a:solidFill>
              </a:rPr>
              <a:t>Fund</a:t>
            </a:r>
            <a:r>
              <a:rPr lang="en-US" sz="3200" dirty="0" smtClean="0">
                <a:solidFill>
                  <a:srgbClr val="FF0000"/>
                </a:solidFill>
              </a:rPr>
              <a:t> </a:t>
            </a:r>
            <a:r>
              <a:rPr lang="en-US" sz="3200" dirty="0" smtClean="0"/>
              <a:t>to put it in if Foundation; a gift form if Regents </a:t>
            </a:r>
          </a:p>
          <a:p>
            <a:pPr marL="457200" indent="-457200" eaLnBrk="1" hangingPunct="1">
              <a:lnSpc>
                <a:spcPct val="90000"/>
              </a:lnSpc>
              <a:buAutoNum type="arabicPeriod"/>
            </a:pPr>
            <a:r>
              <a:rPr lang="en-US" sz="3200" b="1" dirty="0" smtClean="0">
                <a:solidFill>
                  <a:srgbClr val="FF0000"/>
                </a:solidFill>
              </a:rPr>
              <a:t>Pledge and/or Payment</a:t>
            </a:r>
            <a:r>
              <a:rPr lang="en-US" sz="3200" dirty="0" smtClean="0">
                <a:solidFill>
                  <a:srgbClr val="FF0000"/>
                </a:solidFill>
              </a:rPr>
              <a:t>  </a:t>
            </a:r>
            <a:r>
              <a:rPr lang="en-US" sz="3200" dirty="0" smtClean="0"/>
              <a:t>(or delivery if a gift in kind)</a:t>
            </a:r>
          </a:p>
          <a:p>
            <a:pPr marL="457200" indent="-457200" eaLnBrk="1" hangingPunct="1">
              <a:lnSpc>
                <a:spcPct val="90000"/>
              </a:lnSpc>
              <a:buAutoNum type="arabicPeriod"/>
            </a:pPr>
            <a:r>
              <a:rPr lang="en-US" sz="3200" b="1" dirty="0" smtClean="0">
                <a:solidFill>
                  <a:srgbClr val="FF0000"/>
                </a:solidFill>
              </a:rPr>
              <a:t>Send in to Gift Processing!</a:t>
            </a:r>
          </a:p>
          <a:p>
            <a:pPr marL="0" indent="0" eaLnBrk="1" hangingPunct="1">
              <a:lnSpc>
                <a:spcPct val="90000"/>
              </a:lnSpc>
              <a:buNone/>
            </a:pPr>
            <a:endParaRPr lang="en-US" sz="2400" dirty="0" smtClean="0">
              <a:solidFill>
                <a:srgbClr val="FF0000"/>
              </a:solidFill>
            </a:endParaRPr>
          </a:p>
          <a:p>
            <a:pPr marL="0" indent="0" eaLnBrk="1" hangingPunct="1">
              <a:lnSpc>
                <a:spcPct val="90000"/>
              </a:lnSpc>
              <a:buNone/>
            </a:pPr>
            <a:endParaRPr lang="en-US" sz="2400" dirty="0" smtClean="0"/>
          </a:p>
          <a:p>
            <a:pPr eaLnBrk="1" hangingPunct="1">
              <a:lnSpc>
                <a:spcPct val="90000"/>
              </a:lnSpc>
            </a:pPr>
            <a:endParaRPr lang="en-US" sz="2400" dirty="0" smtClean="0"/>
          </a:p>
          <a:p>
            <a:pPr eaLnBrk="1" hangingPunct="1">
              <a:lnSpc>
                <a:spcPct val="90000"/>
              </a:lnSpc>
              <a:buFontTx/>
              <a:buNone/>
            </a:pPr>
            <a:endParaRPr lang="en-US" dirty="0" smtClean="0"/>
          </a:p>
          <a:p>
            <a:pPr eaLnBrk="1" hangingPunct="1">
              <a:lnSpc>
                <a:spcPct val="90000"/>
              </a:lnSpc>
              <a:buFontTx/>
              <a:buNone/>
            </a:pPr>
            <a:endParaRPr lang="en-US" dirty="0" smtClean="0"/>
          </a:p>
        </p:txBody>
      </p:sp>
      <p:sp>
        <p:nvSpPr>
          <p:cNvPr id="3" name="Rectangle 2"/>
          <p:cNvSpPr/>
          <p:nvPr/>
        </p:nvSpPr>
        <p:spPr>
          <a:xfrm>
            <a:off x="6629400" y="609601"/>
            <a:ext cx="2481263" cy="61555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Cheat Sheet</a:t>
            </a:r>
            <a:endParaRPr lang="en-US" sz="3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04850"/>
            <a:ext cx="8229600" cy="742950"/>
          </a:xfrm>
        </p:spPr>
        <p:txBody>
          <a:bodyPr/>
          <a:lstStyle/>
          <a:p>
            <a:pPr eaLnBrk="1" hangingPunct="1"/>
            <a:r>
              <a:rPr lang="en-US" sz="3600" b="1" dirty="0" smtClean="0">
                <a:solidFill>
                  <a:srgbClr val="FF0000"/>
                </a:solidFill>
              </a:rPr>
              <a:t>Review/Entry/Allocation/Accounting</a:t>
            </a:r>
          </a:p>
        </p:txBody>
      </p:sp>
      <p:sp>
        <p:nvSpPr>
          <p:cNvPr id="46083" name="Rectangle 3"/>
          <p:cNvSpPr>
            <a:spLocks noGrp="1" noChangeArrowheads="1"/>
          </p:cNvSpPr>
          <p:nvPr>
            <p:ph idx="1"/>
          </p:nvPr>
        </p:nvSpPr>
        <p:spPr>
          <a:xfrm>
            <a:off x="457200" y="1524001"/>
            <a:ext cx="8229600" cy="4800600"/>
          </a:xfrm>
        </p:spPr>
        <p:txBody>
          <a:bodyPr/>
          <a:lstStyle/>
          <a:p>
            <a:pPr indent="0" eaLnBrk="1" hangingPunct="1">
              <a:lnSpc>
                <a:spcPct val="80000"/>
              </a:lnSpc>
              <a:buFont typeface="Wingdings" pitchFamily="2" charset="2"/>
              <a:buNone/>
            </a:pPr>
            <a:r>
              <a:rPr lang="en-US" dirty="0" smtClean="0"/>
              <a:t>Once a gift is received, whether a new outright gift, or a new pledge, or a pledge payment, in any form, UCSD Gift Processing :                       </a:t>
            </a:r>
          </a:p>
          <a:p>
            <a:pPr lvl="1" eaLnBrk="1" hangingPunct="1">
              <a:lnSpc>
                <a:spcPct val="80000"/>
              </a:lnSpc>
            </a:pPr>
            <a:r>
              <a:rPr lang="en-US" dirty="0" smtClean="0"/>
              <a:t>Reviews the gift documentation to ensure it is a gift and determines acceptance criteria and routing if required</a:t>
            </a:r>
          </a:p>
          <a:p>
            <a:pPr lvl="1" eaLnBrk="1" hangingPunct="1">
              <a:lnSpc>
                <a:spcPct val="80000"/>
              </a:lnSpc>
            </a:pPr>
            <a:r>
              <a:rPr lang="en-US" dirty="0" smtClean="0"/>
              <a:t>Codes all gifts to a fund; notes pledge payments, other items including non-deductibles, </a:t>
            </a:r>
          </a:p>
          <a:p>
            <a:pPr lvl="1" eaLnBrk="1" hangingPunct="1">
              <a:lnSpc>
                <a:spcPct val="80000"/>
              </a:lnSpc>
            </a:pPr>
            <a:r>
              <a:rPr lang="en-US" dirty="0" smtClean="0"/>
              <a:t>Batches all items for deposit or for credit card online entry  and keying into database</a:t>
            </a:r>
          </a:p>
          <a:p>
            <a:pPr lvl="1" eaLnBrk="1" hangingPunct="1">
              <a:lnSpc>
                <a:spcPct val="80000"/>
              </a:lnSpc>
            </a:pPr>
            <a:r>
              <a:rPr lang="en-US" dirty="0" smtClean="0"/>
              <a:t>Receipts and thanks donor </a:t>
            </a:r>
          </a:p>
          <a:p>
            <a:pPr lvl="1" eaLnBrk="1" hangingPunct="1">
              <a:lnSpc>
                <a:spcPct val="80000"/>
              </a:lnSpc>
            </a:pPr>
            <a:r>
              <a:rPr lang="en-US" dirty="0" smtClean="0"/>
              <a:t>Scans back-up information</a:t>
            </a:r>
          </a:p>
          <a:p>
            <a:pPr lvl="1" eaLnBrk="1" hangingPunct="1">
              <a:lnSpc>
                <a:spcPct val="80000"/>
              </a:lnSpc>
            </a:pPr>
            <a:r>
              <a:rPr lang="en-US" dirty="0" smtClean="0"/>
              <a:t>E-mail notifications go out the next day, to Development and to PI and BO</a:t>
            </a:r>
          </a:p>
          <a:p>
            <a:pPr lvl="1" eaLnBrk="1" hangingPunct="1">
              <a:lnSpc>
                <a:spcPct val="80000"/>
              </a:lnSpc>
            </a:pPr>
            <a:endParaRPr lang="en-US" dirty="0" smtClean="0"/>
          </a:p>
          <a:p>
            <a:pPr lvl="1" eaLnBrk="1" hangingPunct="1">
              <a:lnSpc>
                <a:spcPct val="80000"/>
              </a:lnSpc>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a:bodyPr>
          <a:lstStyle/>
          <a:p>
            <a:pPr eaLnBrk="1" fontAlgn="auto" hangingPunct="1">
              <a:spcAft>
                <a:spcPts val="0"/>
              </a:spcAft>
              <a:defRPr/>
            </a:pPr>
            <a:r>
              <a:rPr lang="en-US" dirty="0" smtClean="0"/>
              <a:t>How To Process a Gift</a:t>
            </a:r>
            <a:r>
              <a:rPr lang="en-US" dirty="0"/>
              <a:t>?</a:t>
            </a:r>
          </a:p>
        </p:txBody>
      </p:sp>
      <p:sp>
        <p:nvSpPr>
          <p:cNvPr id="13315" name="Rectangle 3"/>
          <p:cNvSpPr>
            <a:spLocks noGrp="1" noChangeArrowheads="1"/>
          </p:cNvSpPr>
          <p:nvPr>
            <p:ph type="body" idx="1"/>
          </p:nvPr>
        </p:nvSpPr>
        <p:spPr/>
        <p:txBody>
          <a:bodyPr/>
          <a:lstStyle/>
          <a:p>
            <a:pPr marL="0" indent="0" algn="ctr" eaLnBrk="1" hangingPunct="1">
              <a:buFontTx/>
              <a:buNone/>
            </a:pPr>
            <a:endParaRPr lang="en-US" dirty="0" smtClean="0"/>
          </a:p>
          <a:p>
            <a:pPr marL="0" indent="0" algn="ctr" eaLnBrk="1" hangingPunct="1">
              <a:buFontTx/>
              <a:buNone/>
            </a:pPr>
            <a:r>
              <a:rPr lang="en-US" dirty="0" smtClean="0"/>
              <a:t>A little more info </a:t>
            </a:r>
            <a:r>
              <a:rPr lang="en-US" dirty="0" smtClean="0">
                <a:sym typeface="Wingdings" panose="05000000000000000000" pitchFamily="2" charset="2"/>
              </a:rPr>
              <a:t></a:t>
            </a:r>
            <a:r>
              <a:rPr lang="en-US" dirty="0" smtClean="0"/>
              <a:t> </a:t>
            </a:r>
          </a:p>
        </p:txBody>
      </p:sp>
    </p:spTree>
    <p:extLst>
      <p:ext uri="{BB962C8B-B14F-4D97-AF65-F5344CB8AC3E}">
        <p14:creationId xmlns:p14="http://schemas.microsoft.com/office/powerpoint/2010/main" val="2595517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295400"/>
            <a:ext cx="8305800" cy="1847088"/>
          </a:xfrm>
        </p:spPr>
        <p:txBody>
          <a:bodyPr>
            <a:normAutofit fontScale="90000"/>
          </a:bodyPr>
          <a:lstStyle/>
          <a:p>
            <a:pPr eaLnBrk="1" fontAlgn="auto" hangingPunct="1">
              <a:spcAft>
                <a:spcPts val="0"/>
              </a:spcAft>
              <a:defRPr/>
            </a:pPr>
            <a:r>
              <a:rPr lang="en-US" b="1" dirty="0" smtClean="0">
                <a:solidFill>
                  <a:srgbClr val="FF0000"/>
                </a:solidFill>
              </a:rPr>
              <a:t>Legal Entity:</a:t>
            </a:r>
            <a:br>
              <a:rPr lang="en-US" b="1" dirty="0" smtClean="0">
                <a:solidFill>
                  <a:srgbClr val="FF0000"/>
                </a:solidFill>
              </a:rPr>
            </a:br>
            <a:r>
              <a:rPr lang="en-US" b="1" dirty="0" smtClean="0">
                <a:solidFill>
                  <a:srgbClr val="FF0000"/>
                </a:solidFill>
              </a:rPr>
              <a:t>UC Regents or UCSD Foundation?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04850"/>
            <a:ext cx="8229600" cy="819150"/>
          </a:xfrm>
        </p:spPr>
        <p:txBody>
          <a:bodyPr/>
          <a:lstStyle/>
          <a:p>
            <a:pPr eaLnBrk="1" hangingPunct="1"/>
            <a:r>
              <a:rPr lang="en-US" smtClean="0"/>
              <a:t>Agenda</a:t>
            </a:r>
          </a:p>
        </p:txBody>
      </p:sp>
      <p:sp>
        <p:nvSpPr>
          <p:cNvPr id="3" name="Content Placeholder 2"/>
          <p:cNvSpPr>
            <a:spLocks noGrp="1"/>
          </p:cNvSpPr>
          <p:nvPr>
            <p:ph idx="1"/>
          </p:nvPr>
        </p:nvSpPr>
        <p:spPr>
          <a:xfrm>
            <a:off x="457200" y="1676400"/>
            <a:ext cx="8229600" cy="4648200"/>
          </a:xfrm>
        </p:spPr>
        <p:txBody>
          <a:bodyPr>
            <a:normAutofit/>
          </a:bodyPr>
          <a:lstStyle/>
          <a:p>
            <a:pPr marL="0" indent="0" eaLnBrk="1" fontAlgn="auto" hangingPunct="1">
              <a:spcAft>
                <a:spcPts val="0"/>
              </a:spcAft>
              <a:buClr>
                <a:schemeClr val="accent3"/>
              </a:buClr>
              <a:buNone/>
              <a:defRPr/>
            </a:pPr>
            <a:r>
              <a:rPr lang="en-US" sz="3600" dirty="0" smtClean="0"/>
              <a:t>Introductions</a:t>
            </a:r>
          </a:p>
          <a:p>
            <a:pPr eaLnBrk="1" fontAlgn="auto" hangingPunct="1">
              <a:spcAft>
                <a:spcPts val="0"/>
              </a:spcAft>
              <a:buClr>
                <a:schemeClr val="accent3"/>
              </a:buClr>
              <a:defRPr/>
            </a:pPr>
            <a:r>
              <a:rPr lang="en-US" sz="3600" dirty="0" smtClean="0"/>
              <a:t>Your unit and role</a:t>
            </a:r>
            <a:endParaRPr lang="en-US" sz="3600" dirty="0"/>
          </a:p>
          <a:p>
            <a:pPr marL="0" indent="0" eaLnBrk="1" fontAlgn="auto" hangingPunct="1">
              <a:spcAft>
                <a:spcPts val="0"/>
              </a:spcAft>
              <a:buClr>
                <a:schemeClr val="accent3"/>
              </a:buClr>
              <a:buNone/>
              <a:defRPr/>
            </a:pPr>
            <a:endParaRPr lang="en-US" sz="3600" dirty="0" smtClean="0"/>
          </a:p>
          <a:p>
            <a:pPr marL="0" indent="0" eaLnBrk="1" fontAlgn="auto" hangingPunct="1">
              <a:spcAft>
                <a:spcPts val="0"/>
              </a:spcAft>
              <a:buClr>
                <a:schemeClr val="accent3"/>
              </a:buClr>
              <a:buNone/>
              <a:defRPr/>
            </a:pPr>
            <a:endParaRPr lang="en-US" sz="3600" dirty="0" smtClean="0"/>
          </a:p>
          <a:p>
            <a:pPr marL="0" indent="0" eaLnBrk="1" fontAlgn="auto" hangingPunct="1">
              <a:spcAft>
                <a:spcPts val="0"/>
              </a:spcAft>
              <a:buClr>
                <a:schemeClr val="accent3"/>
              </a:buClr>
              <a:buNone/>
              <a:defRPr/>
            </a:pPr>
            <a:r>
              <a:rPr lang="en-US" sz="3600" dirty="0" smtClean="0"/>
              <a:t>Desired outcomes of the training?</a:t>
            </a:r>
          </a:p>
          <a:p>
            <a:pPr eaLnBrk="1" fontAlgn="auto" hangingPunct="1">
              <a:spcAft>
                <a:spcPts val="0"/>
              </a:spcAft>
              <a:buClr>
                <a:schemeClr val="accent3"/>
              </a:buClr>
              <a:defRPr/>
            </a:pPr>
            <a:r>
              <a:rPr lang="en-US" sz="3600" dirty="0" smtClean="0"/>
              <a:t>Tell us what you want to know!</a:t>
            </a:r>
          </a:p>
          <a:p>
            <a:pPr marL="0" indent="0" eaLnBrk="1" fontAlgn="auto" hangingPunct="1">
              <a:spcAft>
                <a:spcPts val="0"/>
              </a:spcAft>
              <a:buClr>
                <a:schemeClr val="accent3"/>
              </a:buClr>
              <a:buNone/>
              <a:defRPr/>
            </a:pPr>
            <a:endParaRPr lang="en-US" dirty="0" smtClean="0"/>
          </a:p>
        </p:txBody>
      </p:sp>
      <p:pic>
        <p:nvPicPr>
          <p:cNvPr id="2" name="Picture 2" descr="http://smarttalksuccess.com/wp-content/uploads/2012/11/welcome-artistic-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968" y="2133600"/>
            <a:ext cx="3747407"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41400" y="762000"/>
            <a:ext cx="7467600" cy="762000"/>
          </a:xfrm>
        </p:spPr>
        <p:txBody>
          <a:bodyPr/>
          <a:lstStyle/>
          <a:p>
            <a:pPr eaLnBrk="1" hangingPunct="1"/>
            <a:r>
              <a:rPr lang="en-US" sz="3600" dirty="0" smtClean="0"/>
              <a:t>Regents vs. Foundation??</a:t>
            </a:r>
          </a:p>
        </p:txBody>
      </p:sp>
      <p:sp>
        <p:nvSpPr>
          <p:cNvPr id="36867" name="Rectangle 3"/>
          <p:cNvSpPr>
            <a:spLocks noGrp="1" noChangeArrowheads="1"/>
          </p:cNvSpPr>
          <p:nvPr>
            <p:ph idx="1"/>
          </p:nvPr>
        </p:nvSpPr>
        <p:spPr/>
        <p:txBody>
          <a:bodyPr/>
          <a:lstStyle/>
          <a:p>
            <a:pPr marL="457200" indent="-457200" eaLnBrk="1" hangingPunct="1"/>
            <a:r>
              <a:rPr lang="en-US" dirty="0" smtClean="0"/>
              <a:t>Why are there two entities?</a:t>
            </a:r>
          </a:p>
          <a:p>
            <a:pPr marL="457200" indent="-457200" eaLnBrk="1" hangingPunct="1"/>
            <a:r>
              <a:rPr lang="en-US" dirty="0" smtClean="0"/>
              <a:t>What’s the difference between the entities?</a:t>
            </a:r>
          </a:p>
          <a:p>
            <a:pPr marL="457200" indent="-457200" eaLnBrk="1" hangingPunct="1"/>
            <a:r>
              <a:rPr lang="en-US" dirty="0" smtClean="0"/>
              <a:t>How are gifts processed to each?</a:t>
            </a:r>
          </a:p>
          <a:p>
            <a:pPr marL="0" indent="0" eaLnBrk="1" hangingPunct="1">
              <a:buNone/>
            </a:pPr>
            <a:endParaRPr lang="en-US" dirty="0" smtClean="0"/>
          </a:p>
          <a:p>
            <a:pPr marL="457200" indent="-457200" eaLnBrk="1" hangingPunct="1">
              <a:buFontTx/>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600" dirty="0" smtClean="0"/>
              <a:t>Two Legal Charities</a:t>
            </a:r>
          </a:p>
        </p:txBody>
      </p:sp>
      <p:sp>
        <p:nvSpPr>
          <p:cNvPr id="35843" name="Rectangle 3"/>
          <p:cNvSpPr>
            <a:spLocks noGrp="1" noChangeArrowheads="1"/>
          </p:cNvSpPr>
          <p:nvPr>
            <p:ph idx="1"/>
          </p:nvPr>
        </p:nvSpPr>
        <p:spPr/>
        <p:txBody>
          <a:bodyPr/>
          <a:lstStyle/>
          <a:p>
            <a:pPr eaLnBrk="1" hangingPunct="1">
              <a:lnSpc>
                <a:spcPct val="80000"/>
              </a:lnSpc>
            </a:pPr>
            <a:r>
              <a:rPr lang="en-US" sz="2400" dirty="0" smtClean="0"/>
              <a:t>Gifts that are solicited on behalf of UCSD belong to either of the following two legal entities:</a:t>
            </a:r>
          </a:p>
          <a:p>
            <a:pPr lvl="1" eaLnBrk="1" hangingPunct="1">
              <a:lnSpc>
                <a:spcPct val="80000"/>
              </a:lnSpc>
            </a:pPr>
            <a:r>
              <a:rPr lang="en-US" sz="2000" dirty="0" smtClean="0"/>
              <a:t>The Regents of the University of California </a:t>
            </a:r>
            <a:br>
              <a:rPr lang="en-US" sz="2000" dirty="0" smtClean="0"/>
            </a:br>
            <a:r>
              <a:rPr lang="en-US" sz="2000" dirty="0" smtClean="0"/>
              <a:t>(95-6006144)</a:t>
            </a:r>
          </a:p>
          <a:p>
            <a:pPr lvl="1" eaLnBrk="1" hangingPunct="1">
              <a:lnSpc>
                <a:spcPct val="80000"/>
              </a:lnSpc>
            </a:pPr>
            <a:r>
              <a:rPr lang="en-US" sz="2000" dirty="0" smtClean="0"/>
              <a:t>UC San Diego Foundation (95-2872494)</a:t>
            </a:r>
          </a:p>
          <a:p>
            <a:pPr eaLnBrk="1" hangingPunct="1">
              <a:lnSpc>
                <a:spcPct val="80000"/>
              </a:lnSpc>
            </a:pPr>
            <a:r>
              <a:rPr lang="en-US" sz="2400" dirty="0" smtClean="0"/>
              <a:t>The UC Board of Regents are a governing Board of the system.  The Regents do have charitable status. Each campuses gift office may accept and process gifts on behalf of The Regents.  </a:t>
            </a:r>
          </a:p>
          <a:p>
            <a:pPr eaLnBrk="1" hangingPunct="1">
              <a:lnSpc>
                <a:spcPct val="80000"/>
              </a:lnSpc>
            </a:pPr>
            <a:r>
              <a:rPr lang="en-US" sz="2400" dirty="0" smtClean="0"/>
              <a:t>The individual campus foundations were established to provide a local Board and entity which could more effectively support the raising and management of funds for the unique needs of each campus. Each campus has a foundation, governed uniformly by a single policy.</a:t>
            </a:r>
          </a:p>
          <a:p>
            <a:pPr eaLnBrk="1" hangingPunct="1">
              <a:lnSpc>
                <a:spcPct val="80000"/>
              </a:lnSpc>
              <a:buFontTx/>
              <a:buNone/>
            </a:pP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04850"/>
            <a:ext cx="8229600" cy="1428750"/>
          </a:xfrm>
        </p:spPr>
        <p:txBody>
          <a:bodyPr/>
          <a:lstStyle/>
          <a:p>
            <a:pPr eaLnBrk="1" hangingPunct="1"/>
            <a:r>
              <a:rPr lang="en-US" sz="1600" b="1" dirty="0" smtClean="0"/>
              <a:t>GUIDELINES ON DIRECTING A DONOR’S GIFT TO THE REGENTS OR THE UC SAN DIEGO FOUNDATION</a:t>
            </a:r>
            <a:br>
              <a:rPr lang="en-US" sz="1600" b="1" dirty="0" smtClean="0"/>
            </a:br>
            <a:r>
              <a:rPr lang="en-US" sz="1200" b="1" dirty="0" smtClean="0"/>
              <a:t>There are various administrative and donor relations advantages to be considered in directing a donor’s gift. In particular, the UC San Diego Foundation is geared to handle high volume funds (many gifts solicited for the same purpose.), ongoing funds (those that will continue to receive gifts in the future) and endowed gifts.  The Regents is primarily geared to handle individual one time gifts, particularly those for current expenditure.  </a:t>
            </a:r>
            <a:br>
              <a:rPr lang="en-US" sz="1200" b="1" dirty="0" smtClean="0"/>
            </a:br>
            <a:r>
              <a:rPr lang="en-US" sz="1200" b="1" dirty="0" smtClean="0">
                <a:solidFill>
                  <a:srgbClr val="FF0000"/>
                </a:solidFill>
              </a:rPr>
              <a:t>OF NOTE: Except for in-kind gifts to be held and retained by UCSD, any gift may be made to EITHER entity!</a:t>
            </a:r>
            <a:br>
              <a:rPr lang="en-US" sz="1200" b="1" dirty="0" smtClean="0">
                <a:solidFill>
                  <a:srgbClr val="FF0000"/>
                </a:solidFill>
              </a:rPr>
            </a:br>
            <a:r>
              <a:rPr lang="en-US" sz="1200" b="1" dirty="0" smtClean="0">
                <a:solidFill>
                  <a:srgbClr val="FF0000"/>
                </a:solidFill>
              </a:rPr>
              <a:t>OF NOTE: All gifts are counted for private support and credit to Development should be done regardless of the entity!</a:t>
            </a:r>
            <a:endParaRPr lang="en-US" sz="1600" b="1" dirty="0" smtClean="0">
              <a:solidFill>
                <a:srgbClr val="FF0000"/>
              </a:solidFill>
            </a:endParaRPr>
          </a:p>
        </p:txBody>
      </p:sp>
      <p:sp>
        <p:nvSpPr>
          <p:cNvPr id="37891" name="Rectangle 3"/>
          <p:cNvSpPr>
            <a:spLocks noGrp="1" noChangeArrowheads="1"/>
          </p:cNvSpPr>
          <p:nvPr>
            <p:ph sz="half" idx="1"/>
          </p:nvPr>
        </p:nvSpPr>
        <p:spPr>
          <a:xfrm>
            <a:off x="533400" y="2424113"/>
            <a:ext cx="4038600" cy="4433887"/>
          </a:xfrm>
        </p:spPr>
        <p:txBody>
          <a:bodyPr/>
          <a:lstStyle/>
          <a:p>
            <a:pPr eaLnBrk="1" hangingPunct="1">
              <a:lnSpc>
                <a:spcPct val="80000"/>
              </a:lnSpc>
            </a:pPr>
            <a:r>
              <a:rPr lang="en-US" sz="2000" b="1" dirty="0" smtClean="0"/>
              <a:t>The Regents</a:t>
            </a:r>
          </a:p>
          <a:p>
            <a:pPr lvl="1" eaLnBrk="1" hangingPunct="1">
              <a:lnSpc>
                <a:spcPct val="80000"/>
              </a:lnSpc>
            </a:pPr>
            <a:r>
              <a:rPr lang="en-US" sz="1400" dirty="0"/>
              <a:t>Previously established Regents Funds</a:t>
            </a:r>
          </a:p>
          <a:p>
            <a:pPr lvl="1" eaLnBrk="1" hangingPunct="1">
              <a:lnSpc>
                <a:spcPct val="80000"/>
              </a:lnSpc>
            </a:pPr>
            <a:r>
              <a:rPr lang="en-US" sz="1400" dirty="0" smtClean="0"/>
              <a:t>One-time current use gifts (directed to a specific researcher and/or project)</a:t>
            </a:r>
          </a:p>
          <a:p>
            <a:pPr lvl="1" eaLnBrk="1" hangingPunct="1">
              <a:lnSpc>
                <a:spcPct val="80000"/>
              </a:lnSpc>
            </a:pPr>
            <a:r>
              <a:rPr lang="en-US" sz="1400" dirty="0" smtClean="0"/>
              <a:t>Fellowships with a named Fellow and an application process: money really belongs to the Fellow</a:t>
            </a:r>
          </a:p>
          <a:p>
            <a:pPr lvl="1" eaLnBrk="1" hangingPunct="1">
              <a:lnSpc>
                <a:spcPct val="80000"/>
              </a:lnSpc>
            </a:pPr>
            <a:r>
              <a:rPr lang="en-US" sz="1400" b="1" dirty="0" smtClean="0">
                <a:solidFill>
                  <a:schemeClr val="accent4">
                    <a:lumMod val="50000"/>
                  </a:schemeClr>
                </a:solidFill>
              </a:rPr>
              <a:t>Gifts-in-kind </a:t>
            </a:r>
            <a:r>
              <a:rPr lang="en-US" sz="1400" b="1" dirty="0">
                <a:solidFill>
                  <a:schemeClr val="accent4">
                    <a:lumMod val="50000"/>
                  </a:schemeClr>
                </a:solidFill>
              </a:rPr>
              <a:t>to be held </a:t>
            </a:r>
            <a:r>
              <a:rPr lang="en-US" sz="1400" dirty="0"/>
              <a:t>and retained by department and not sold – includes gifts of intellectual property </a:t>
            </a:r>
            <a:r>
              <a:rPr lang="en-US" sz="1400" dirty="0" smtClean="0"/>
              <a:t>rights</a:t>
            </a:r>
          </a:p>
          <a:p>
            <a:pPr lvl="1" eaLnBrk="1" hangingPunct="1">
              <a:lnSpc>
                <a:spcPct val="80000"/>
              </a:lnSpc>
            </a:pPr>
            <a:r>
              <a:rPr lang="en-US" sz="1400" b="1" dirty="0">
                <a:solidFill>
                  <a:schemeClr val="accent4">
                    <a:lumMod val="50000"/>
                  </a:schemeClr>
                </a:solidFill>
              </a:rPr>
              <a:t>Real Estate to be held </a:t>
            </a:r>
            <a:r>
              <a:rPr lang="en-US" sz="1400" dirty="0"/>
              <a:t>and used by </a:t>
            </a:r>
            <a:r>
              <a:rPr lang="en-US" sz="1400" dirty="0" smtClean="0"/>
              <a:t>UCSD</a:t>
            </a:r>
          </a:p>
          <a:p>
            <a:pPr lvl="1" eaLnBrk="1" hangingPunct="1">
              <a:lnSpc>
                <a:spcPct val="80000"/>
              </a:lnSpc>
            </a:pPr>
            <a:r>
              <a:rPr lang="en-US" sz="1400" dirty="0" smtClean="0"/>
              <a:t>Bequests that do not specifically state “UC San Diego Foundation” or a Foundation fund</a:t>
            </a:r>
          </a:p>
          <a:p>
            <a:pPr lvl="1" eaLnBrk="1" hangingPunct="1">
              <a:lnSpc>
                <a:spcPct val="80000"/>
              </a:lnSpc>
            </a:pPr>
            <a:r>
              <a:rPr lang="en-US" sz="1400" dirty="0"/>
              <a:t>Any gift where a case cannot be made that the donor made an error and did not intend it to go to the </a:t>
            </a:r>
            <a:r>
              <a:rPr lang="en-US" sz="1400" dirty="0" smtClean="0"/>
              <a:t>Foundation</a:t>
            </a:r>
          </a:p>
          <a:p>
            <a:pPr marL="393700" lvl="1" indent="0" eaLnBrk="1" hangingPunct="1">
              <a:lnSpc>
                <a:spcPct val="80000"/>
              </a:lnSpc>
              <a:buNone/>
            </a:pPr>
            <a:endParaRPr lang="en-US" sz="1400" i="1" dirty="0" smtClean="0"/>
          </a:p>
          <a:p>
            <a:pPr marL="393700" lvl="1" indent="0" eaLnBrk="1" hangingPunct="1">
              <a:lnSpc>
                <a:spcPct val="80000"/>
              </a:lnSpc>
              <a:buNone/>
            </a:pPr>
            <a:r>
              <a:rPr lang="en-US" sz="1400" i="1" dirty="0" smtClean="0"/>
              <a:t>All items classified as Grants, Contracts, or Business Agreements are not gifts and must be handled by the campus office for that </a:t>
            </a:r>
            <a:r>
              <a:rPr lang="en-US" sz="1400" i="1" dirty="0" err="1" smtClean="0"/>
              <a:t>agmt</a:t>
            </a:r>
            <a:endParaRPr lang="en-US" sz="1400" i="1" dirty="0" smtClean="0"/>
          </a:p>
          <a:p>
            <a:pPr lvl="1" eaLnBrk="1" hangingPunct="1">
              <a:lnSpc>
                <a:spcPct val="80000"/>
              </a:lnSpc>
              <a:buFont typeface="Wingdings" pitchFamily="2" charset="2"/>
              <a:buNone/>
            </a:pPr>
            <a:endParaRPr lang="en-US" sz="1400" dirty="0" smtClean="0"/>
          </a:p>
          <a:p>
            <a:pPr lvl="1" eaLnBrk="1" hangingPunct="1">
              <a:lnSpc>
                <a:spcPct val="80000"/>
              </a:lnSpc>
              <a:buFont typeface="Wingdings" pitchFamily="2" charset="2"/>
              <a:buNone/>
            </a:pPr>
            <a:endParaRPr lang="en-US" sz="1400" dirty="0" smtClean="0"/>
          </a:p>
        </p:txBody>
      </p:sp>
      <p:sp>
        <p:nvSpPr>
          <p:cNvPr id="37892" name="Rectangle 4"/>
          <p:cNvSpPr>
            <a:spLocks noGrp="1" noChangeArrowheads="1"/>
          </p:cNvSpPr>
          <p:nvPr>
            <p:ph sz="half" idx="2"/>
          </p:nvPr>
        </p:nvSpPr>
        <p:spPr>
          <a:xfrm>
            <a:off x="4572000" y="2362200"/>
            <a:ext cx="4038600" cy="4267200"/>
          </a:xfrm>
        </p:spPr>
        <p:txBody>
          <a:bodyPr/>
          <a:lstStyle/>
          <a:p>
            <a:pPr eaLnBrk="1" hangingPunct="1">
              <a:lnSpc>
                <a:spcPct val="90000"/>
              </a:lnSpc>
            </a:pPr>
            <a:r>
              <a:rPr lang="en-US" sz="2000" b="1" dirty="0" smtClean="0"/>
              <a:t>UC San Diego Foundation</a:t>
            </a:r>
          </a:p>
          <a:p>
            <a:pPr lvl="1" eaLnBrk="1" hangingPunct="1">
              <a:lnSpc>
                <a:spcPct val="90000"/>
              </a:lnSpc>
            </a:pPr>
            <a:r>
              <a:rPr lang="en-US" sz="1400" dirty="0"/>
              <a:t>Previously established Foundation Funds</a:t>
            </a:r>
          </a:p>
          <a:p>
            <a:pPr lvl="1" eaLnBrk="1" hangingPunct="1">
              <a:lnSpc>
                <a:spcPct val="90000"/>
              </a:lnSpc>
            </a:pPr>
            <a:r>
              <a:rPr lang="en-US" sz="1400" dirty="0" smtClean="0"/>
              <a:t>Gifts made to funds that will be ongoing with a balance maintained over period of years</a:t>
            </a:r>
          </a:p>
          <a:p>
            <a:pPr lvl="1" eaLnBrk="1" hangingPunct="1">
              <a:lnSpc>
                <a:spcPct val="90000"/>
              </a:lnSpc>
            </a:pPr>
            <a:r>
              <a:rPr lang="en-US" sz="1400" dirty="0" smtClean="0"/>
              <a:t>Annual funds and other higher volume gifts</a:t>
            </a:r>
          </a:p>
          <a:p>
            <a:pPr lvl="1" eaLnBrk="1" hangingPunct="1">
              <a:lnSpc>
                <a:spcPct val="90000"/>
              </a:lnSpc>
            </a:pPr>
            <a:r>
              <a:rPr lang="en-US" sz="1400" dirty="0" smtClean="0"/>
              <a:t>Fundraising events managed by Development (gifts with quid pro quo)</a:t>
            </a:r>
          </a:p>
          <a:p>
            <a:pPr lvl="1" eaLnBrk="1" hangingPunct="1">
              <a:lnSpc>
                <a:spcPct val="90000"/>
              </a:lnSpc>
            </a:pPr>
            <a:r>
              <a:rPr lang="en-US" sz="1400" b="1" dirty="0" smtClean="0">
                <a:solidFill>
                  <a:schemeClr val="accent4">
                    <a:lumMod val="50000"/>
                  </a:schemeClr>
                </a:solidFill>
              </a:rPr>
              <a:t>Gifts-in-kind to be sold</a:t>
            </a:r>
          </a:p>
          <a:p>
            <a:pPr lvl="1" eaLnBrk="1" hangingPunct="1">
              <a:lnSpc>
                <a:spcPct val="90000"/>
              </a:lnSpc>
            </a:pPr>
            <a:r>
              <a:rPr lang="en-US" sz="1400" b="1" dirty="0">
                <a:solidFill>
                  <a:schemeClr val="accent4">
                    <a:lumMod val="50000"/>
                  </a:schemeClr>
                </a:solidFill>
              </a:rPr>
              <a:t>Real estate for </a:t>
            </a:r>
            <a:r>
              <a:rPr lang="en-US" sz="1400" b="1" dirty="0" smtClean="0">
                <a:solidFill>
                  <a:schemeClr val="accent4">
                    <a:lumMod val="50000"/>
                  </a:schemeClr>
                </a:solidFill>
              </a:rPr>
              <a:t>sale</a:t>
            </a:r>
          </a:p>
          <a:p>
            <a:pPr lvl="1" eaLnBrk="1" hangingPunct="1">
              <a:lnSpc>
                <a:spcPct val="90000"/>
              </a:lnSpc>
            </a:pPr>
            <a:r>
              <a:rPr lang="en-US" sz="1400" dirty="0" smtClean="0"/>
              <a:t>Most planned/deferred gifts (Lead Trusts, Life Estates, Gift Annuities &amp; Charitable Remainder Trusts)</a:t>
            </a:r>
          </a:p>
          <a:p>
            <a:pPr lvl="1" eaLnBrk="1" hangingPunct="1">
              <a:lnSpc>
                <a:spcPct val="90000"/>
              </a:lnSpc>
            </a:pPr>
            <a:r>
              <a:rPr lang="en-US" sz="1400" dirty="0" smtClean="0"/>
              <a:t>Most endowed gifts </a:t>
            </a:r>
          </a:p>
          <a:p>
            <a:pPr lvl="1" eaLnBrk="1" hangingPunct="1">
              <a:lnSpc>
                <a:spcPct val="90000"/>
              </a:lnSpc>
            </a:pPr>
            <a:r>
              <a:rPr lang="en-US" sz="1400" dirty="0" smtClean="0"/>
              <a:t>Most gifts for capital projects</a:t>
            </a:r>
          </a:p>
          <a:p>
            <a:pPr lvl="1" eaLnBrk="1" hangingPunct="1">
              <a:lnSpc>
                <a:spcPct val="90000"/>
              </a:lnSpc>
              <a:buFont typeface="Wingdings" pitchFamily="2" charset="2"/>
              <a:buNone/>
            </a:pPr>
            <a:endParaRPr lang="en-US" sz="1400" dirty="0" smtClean="0"/>
          </a:p>
          <a:p>
            <a:pPr lvl="1" eaLnBrk="1" hangingPunct="1">
              <a:lnSpc>
                <a:spcPct val="90000"/>
              </a:lnSpc>
              <a:buFont typeface="Wingdings" pitchFamily="2" charset="2"/>
              <a:buNone/>
            </a:pPr>
            <a:endParaRPr lang="en-US" dirty="0" smtClean="0"/>
          </a:p>
        </p:txBody>
      </p:sp>
      <p:sp>
        <p:nvSpPr>
          <p:cNvPr id="5" name="Rectangle 4"/>
          <p:cNvSpPr/>
          <p:nvPr/>
        </p:nvSpPr>
        <p:spPr>
          <a:xfrm>
            <a:off x="6661298" y="21266"/>
            <a:ext cx="2481263" cy="61555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Cheat Sheet</a:t>
            </a:r>
            <a:endParaRPr lang="en-US" sz="3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95"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1000"/>
            <a:ext cx="5105399" cy="589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552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17"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5410199"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343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0"/>
            <a:ext cx="8229600" cy="914400"/>
          </a:xfrm>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4000" b="1" dirty="0" smtClean="0">
                <a:solidFill>
                  <a:srgbClr val="FF0000"/>
                </a:solidFill>
              </a:rPr>
              <a:t>Documentation</a:t>
            </a:r>
          </a:p>
        </p:txBody>
      </p:sp>
      <p:sp>
        <p:nvSpPr>
          <p:cNvPr id="23555" name="Rectangle 3"/>
          <p:cNvSpPr>
            <a:spLocks noGrp="1" noChangeArrowheads="1"/>
          </p:cNvSpPr>
          <p:nvPr>
            <p:ph idx="1"/>
          </p:nvPr>
        </p:nvSpPr>
        <p:spPr>
          <a:xfrm>
            <a:off x="457200" y="1676400"/>
            <a:ext cx="8229600" cy="4038600"/>
          </a:xfrm>
        </p:spPr>
        <p:txBody>
          <a:bodyPr/>
          <a:lstStyle/>
          <a:p>
            <a:pPr eaLnBrk="1" hangingPunct="1">
              <a:lnSpc>
                <a:spcPct val="90000"/>
              </a:lnSpc>
            </a:pPr>
            <a:r>
              <a:rPr lang="en-US" sz="2400" dirty="0" smtClean="0"/>
              <a:t>A gift or pledge letter from the donor, or a solicitation letter that was sent to many (documentation is required for all gifts over $10,000; otherwise encouraged)</a:t>
            </a:r>
          </a:p>
          <a:p>
            <a:pPr eaLnBrk="1" hangingPunct="1">
              <a:lnSpc>
                <a:spcPct val="90000"/>
              </a:lnSpc>
            </a:pPr>
            <a:r>
              <a:rPr lang="en-US" sz="2400" dirty="0" smtClean="0"/>
              <a:t>Where do I get a gift letter sample and what does it need to contain?</a:t>
            </a:r>
          </a:p>
          <a:p>
            <a:pPr eaLnBrk="1" hangingPunct="1">
              <a:lnSpc>
                <a:spcPct val="90000"/>
              </a:lnSpc>
            </a:pPr>
            <a:r>
              <a:rPr lang="en-US" sz="2400" dirty="0" smtClean="0"/>
              <a:t>Samples </a:t>
            </a:r>
            <a:r>
              <a:rPr lang="en-US" sz="2400" dirty="0"/>
              <a:t>are here</a:t>
            </a:r>
            <a:r>
              <a:rPr lang="en-US" sz="2400" dirty="0" smtClean="0"/>
              <a:t>: </a:t>
            </a:r>
            <a:r>
              <a:rPr lang="en-US" sz="2400" dirty="0">
                <a:hlinkClick r:id="rId2"/>
              </a:rPr>
              <a:t>http://</a:t>
            </a:r>
            <a:r>
              <a:rPr lang="en-US" sz="2400" dirty="0" smtClean="0">
                <a:hlinkClick r:id="rId2"/>
              </a:rPr>
              <a:t>blink.ucsd.edu/sponsor/gift-processing/agreement-templates.html</a:t>
            </a:r>
            <a:endParaRPr lang="en-US" sz="2400" dirty="0" smtClean="0"/>
          </a:p>
          <a:p>
            <a:pPr eaLnBrk="1" hangingPunct="1">
              <a:lnSpc>
                <a:spcPct val="90000"/>
              </a:lnSpc>
            </a:pPr>
            <a:endParaRPr lang="en-US" sz="2400" dirty="0" smtClean="0"/>
          </a:p>
          <a:p>
            <a:pPr eaLnBrk="1" hangingPunct="1">
              <a:lnSpc>
                <a:spcPct val="90000"/>
              </a:lnSpc>
              <a:buFontTx/>
              <a:buNone/>
            </a:pPr>
            <a:endParaRPr lang="en-US" dirty="0" smtClean="0"/>
          </a:p>
          <a:p>
            <a:pPr eaLnBrk="1" hangingPunct="1">
              <a:lnSpc>
                <a:spcPct val="90000"/>
              </a:lnSpc>
              <a:buFontTx/>
              <a:buNone/>
            </a:pPr>
            <a:endParaRPr lang="en-US" dirty="0" smtClean="0"/>
          </a:p>
        </p:txBody>
      </p:sp>
    </p:spTree>
    <p:extLst>
      <p:ext uri="{BB962C8B-B14F-4D97-AF65-F5344CB8AC3E}">
        <p14:creationId xmlns:p14="http://schemas.microsoft.com/office/powerpoint/2010/main" val="894178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does the gift letter need to contain?</a:t>
            </a:r>
            <a:endParaRPr lang="en-US" sz="3200" dirty="0"/>
          </a:p>
        </p:txBody>
      </p:sp>
      <p:sp>
        <p:nvSpPr>
          <p:cNvPr id="3" name="Content Placeholder 2"/>
          <p:cNvSpPr>
            <a:spLocks noGrp="1"/>
          </p:cNvSpPr>
          <p:nvPr>
            <p:ph idx="1"/>
          </p:nvPr>
        </p:nvSpPr>
        <p:spPr/>
        <p:txBody>
          <a:bodyPr/>
          <a:lstStyle/>
          <a:p>
            <a:pPr marL="0" indent="0" eaLnBrk="1" hangingPunct="1">
              <a:lnSpc>
                <a:spcPct val="90000"/>
              </a:lnSpc>
              <a:buNone/>
            </a:pPr>
            <a:r>
              <a:rPr lang="en-US" sz="2400" dirty="0"/>
              <a:t>It has to </a:t>
            </a:r>
            <a:r>
              <a:rPr lang="en-US" sz="2400" dirty="0" smtClean="0"/>
              <a:t>contain:</a:t>
            </a:r>
            <a:endParaRPr lang="en-US" sz="2400" dirty="0"/>
          </a:p>
          <a:p>
            <a:pPr eaLnBrk="1" hangingPunct="1">
              <a:lnSpc>
                <a:spcPct val="90000"/>
              </a:lnSpc>
            </a:pPr>
            <a:r>
              <a:rPr lang="en-US" sz="2400" dirty="0"/>
              <a:t>Statement :</a:t>
            </a:r>
            <a:r>
              <a:rPr lang="en-US" sz="2400" dirty="0" smtClean="0"/>
              <a:t> </a:t>
            </a:r>
            <a:r>
              <a:rPr lang="en-US" sz="2400" dirty="0"/>
              <a:t>making an irrevocable </a:t>
            </a:r>
            <a:r>
              <a:rPr lang="en-US" sz="2400" dirty="0" smtClean="0"/>
              <a:t>charitable gift </a:t>
            </a:r>
            <a:r>
              <a:rPr lang="en-US" sz="2400" dirty="0"/>
              <a:t>( intent)</a:t>
            </a:r>
          </a:p>
          <a:p>
            <a:pPr eaLnBrk="1" hangingPunct="1">
              <a:lnSpc>
                <a:spcPct val="90000"/>
              </a:lnSpc>
            </a:pPr>
            <a:r>
              <a:rPr lang="en-US" sz="2400" dirty="0"/>
              <a:t>Amount being given, or </a:t>
            </a:r>
            <a:r>
              <a:rPr lang="en-US" sz="2400" dirty="0" smtClean="0"/>
              <a:t>description of what </a:t>
            </a:r>
            <a:r>
              <a:rPr lang="en-US" sz="2400" dirty="0"/>
              <a:t>is being given</a:t>
            </a:r>
          </a:p>
          <a:p>
            <a:pPr eaLnBrk="1" hangingPunct="1">
              <a:lnSpc>
                <a:spcPct val="90000"/>
              </a:lnSpc>
            </a:pPr>
            <a:r>
              <a:rPr lang="en-US" sz="2400" dirty="0"/>
              <a:t>If a pledge, terms of payment ( </a:t>
            </a:r>
            <a:r>
              <a:rPr lang="en-US" sz="2400" dirty="0" smtClean="0"/>
              <a:t>not </a:t>
            </a:r>
            <a:r>
              <a:rPr lang="en-US" sz="2400" dirty="0"/>
              <a:t>to exceed </a:t>
            </a:r>
            <a:r>
              <a:rPr lang="en-US" sz="2400" dirty="0" smtClean="0"/>
              <a:t>five years)</a:t>
            </a:r>
            <a:endParaRPr lang="en-US" sz="2400" dirty="0"/>
          </a:p>
          <a:p>
            <a:pPr eaLnBrk="1" hangingPunct="1">
              <a:lnSpc>
                <a:spcPct val="90000"/>
              </a:lnSpc>
            </a:pPr>
            <a:r>
              <a:rPr lang="en-US" sz="2400" dirty="0"/>
              <a:t>Use/purpose of gift</a:t>
            </a:r>
          </a:p>
          <a:p>
            <a:pPr eaLnBrk="1" hangingPunct="1">
              <a:lnSpc>
                <a:spcPct val="90000"/>
              </a:lnSpc>
            </a:pPr>
            <a:r>
              <a:rPr lang="en-US" sz="2400" dirty="0"/>
              <a:t>Type of fund – expendable or </a:t>
            </a:r>
            <a:r>
              <a:rPr lang="en-US" sz="2400" dirty="0" smtClean="0"/>
              <a:t>endowed – meets endowed minimums if endowed</a:t>
            </a:r>
            <a:endParaRPr lang="en-US" sz="2400" dirty="0"/>
          </a:p>
          <a:p>
            <a:pPr eaLnBrk="1" hangingPunct="1">
              <a:lnSpc>
                <a:spcPct val="90000"/>
              </a:lnSpc>
            </a:pPr>
            <a:r>
              <a:rPr lang="en-US" sz="2400" dirty="0"/>
              <a:t>What unit/area it </a:t>
            </a:r>
            <a:r>
              <a:rPr lang="en-US" sz="2400" dirty="0" smtClean="0"/>
              <a:t>benefits</a:t>
            </a:r>
            <a:endParaRPr lang="en-US" sz="2400" dirty="0"/>
          </a:p>
          <a:p>
            <a:pPr eaLnBrk="1" hangingPunct="1">
              <a:lnSpc>
                <a:spcPct val="90000"/>
              </a:lnSpc>
            </a:pPr>
            <a:r>
              <a:rPr lang="en-US" sz="2400" dirty="0"/>
              <a:t>Who will oversee the </a:t>
            </a:r>
            <a:r>
              <a:rPr lang="en-US" sz="2400" dirty="0" smtClean="0"/>
              <a:t>use of the gift or endowed payout</a:t>
            </a:r>
          </a:p>
          <a:p>
            <a:pPr eaLnBrk="1" hangingPunct="1">
              <a:lnSpc>
                <a:spcPct val="90000"/>
              </a:lnSpc>
            </a:pPr>
            <a:r>
              <a:rPr lang="en-US" sz="2400" dirty="0" smtClean="0"/>
              <a:t>Discloses the gift fee</a:t>
            </a:r>
          </a:p>
          <a:p>
            <a:pPr eaLnBrk="1" hangingPunct="1">
              <a:lnSpc>
                <a:spcPct val="90000"/>
              </a:lnSpc>
            </a:pPr>
            <a:r>
              <a:rPr lang="en-US" sz="2400" dirty="0" smtClean="0"/>
              <a:t>Discloses approvals required ( chairs, </a:t>
            </a:r>
            <a:r>
              <a:rPr lang="en-US" sz="2400" dirty="0" err="1" smtClean="0"/>
              <a:t>namings</a:t>
            </a:r>
            <a:r>
              <a:rPr lang="en-US" sz="2400" dirty="0" smtClean="0"/>
              <a:t>)</a:t>
            </a:r>
            <a:endParaRPr lang="en-US" sz="2400" dirty="0"/>
          </a:p>
          <a:p>
            <a:endParaRPr lang="en-US" dirty="0"/>
          </a:p>
        </p:txBody>
      </p:sp>
      <p:sp>
        <p:nvSpPr>
          <p:cNvPr id="4" name="Rectangle 3"/>
          <p:cNvSpPr/>
          <p:nvPr/>
        </p:nvSpPr>
        <p:spPr>
          <a:xfrm>
            <a:off x="6172200" y="533400"/>
            <a:ext cx="2481263" cy="61555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Cheat Sheet</a:t>
            </a:r>
            <a:endParaRPr lang="en-US" sz="3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4094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dirty="0" smtClean="0"/>
              <a:t>FUND TYPES</a:t>
            </a:r>
          </a:p>
        </p:txBody>
      </p:sp>
      <p:sp>
        <p:nvSpPr>
          <p:cNvPr id="20483" name="Rectangle 4"/>
          <p:cNvSpPr>
            <a:spLocks noGrp="1" noChangeArrowheads="1"/>
          </p:cNvSpPr>
          <p:nvPr>
            <p:ph idx="1"/>
          </p:nvPr>
        </p:nvSpPr>
        <p:spPr/>
        <p:txBody>
          <a:bodyPr/>
          <a:lstStyle/>
          <a:p>
            <a:pPr eaLnBrk="1" hangingPunct="1">
              <a:lnSpc>
                <a:spcPct val="90000"/>
              </a:lnSpc>
              <a:buFontTx/>
              <a:buNone/>
            </a:pPr>
            <a:r>
              <a:rPr lang="en-US" sz="2800" b="1" dirty="0" smtClean="0"/>
              <a:t>Current Funds</a:t>
            </a:r>
            <a:r>
              <a:rPr lang="en-US" sz="2800" dirty="0" smtClean="0"/>
              <a:t>: </a:t>
            </a:r>
            <a:r>
              <a:rPr lang="en-US" sz="2800" b="1" dirty="0" smtClean="0"/>
              <a:t>(Expendable)</a:t>
            </a:r>
          </a:p>
          <a:p>
            <a:pPr eaLnBrk="1" hangingPunct="1">
              <a:lnSpc>
                <a:spcPct val="90000"/>
              </a:lnSpc>
            </a:pPr>
            <a:r>
              <a:rPr lang="en-US" sz="1800" dirty="0" smtClean="0"/>
              <a:t>Current funds are funds that are to be </a:t>
            </a:r>
            <a:r>
              <a:rPr lang="en-US" sz="1800" u="sng" dirty="0" smtClean="0"/>
              <a:t>entirely expended</a:t>
            </a:r>
            <a:r>
              <a:rPr lang="en-US" sz="1800" dirty="0" smtClean="0"/>
              <a:t> for the purpose designated by the donor. </a:t>
            </a:r>
            <a:r>
              <a:rPr lang="en-US" sz="1800" dirty="0"/>
              <a:t> </a:t>
            </a:r>
            <a:r>
              <a:rPr lang="en-US" sz="1800" dirty="0" smtClean="0"/>
              <a:t>Can be either the Regents or Foundation.</a:t>
            </a:r>
          </a:p>
          <a:p>
            <a:pPr lvl="1" eaLnBrk="1" hangingPunct="1">
              <a:lnSpc>
                <a:spcPct val="90000"/>
              </a:lnSpc>
            </a:pPr>
            <a:r>
              <a:rPr lang="en-US" sz="1800" dirty="0" smtClean="0"/>
              <a:t>Once expended, the fund is closed </a:t>
            </a:r>
          </a:p>
          <a:p>
            <a:pPr lvl="1" eaLnBrk="1" hangingPunct="1">
              <a:lnSpc>
                <a:spcPct val="90000"/>
              </a:lnSpc>
            </a:pPr>
            <a:r>
              <a:rPr lang="en-US" sz="1800" dirty="0" smtClean="0"/>
              <a:t>Current funds are not credited with interest earnings…earnings are swept</a:t>
            </a:r>
          </a:p>
          <a:p>
            <a:pPr eaLnBrk="1" hangingPunct="1">
              <a:lnSpc>
                <a:spcPct val="90000"/>
              </a:lnSpc>
              <a:buFontTx/>
              <a:buNone/>
            </a:pPr>
            <a:r>
              <a:rPr lang="en-US" sz="2800" b="1" dirty="0" smtClean="0">
                <a:cs typeface="Times New Roman" pitchFamily="18" charset="0"/>
              </a:rPr>
              <a:t>Endowed Funds: (Permanent)</a:t>
            </a:r>
          </a:p>
          <a:p>
            <a:pPr eaLnBrk="1" hangingPunct="1">
              <a:lnSpc>
                <a:spcPct val="80000"/>
              </a:lnSpc>
            </a:pPr>
            <a:r>
              <a:rPr lang="en-US" sz="1800" dirty="0" smtClean="0">
                <a:cs typeface="Times New Roman" pitchFamily="18" charset="0"/>
              </a:rPr>
              <a:t>Endowments are gift made to be </a:t>
            </a:r>
            <a:r>
              <a:rPr lang="en-US" sz="1800" u="sng" dirty="0" smtClean="0">
                <a:cs typeface="Times New Roman" pitchFamily="18" charset="0"/>
              </a:rPr>
              <a:t>held and invested in perpetuity</a:t>
            </a:r>
            <a:r>
              <a:rPr lang="en-US" sz="1800" dirty="0" smtClean="0">
                <a:cs typeface="Times New Roman" pitchFamily="18" charset="0"/>
              </a:rPr>
              <a:t>:</a:t>
            </a:r>
          </a:p>
          <a:p>
            <a:pPr eaLnBrk="1" hangingPunct="1">
              <a:lnSpc>
                <a:spcPct val="80000"/>
              </a:lnSpc>
            </a:pPr>
            <a:r>
              <a:rPr lang="en-US" sz="1800" dirty="0" smtClean="0">
                <a:cs typeface="Times New Roman" pitchFamily="18" charset="0"/>
              </a:rPr>
              <a:t>The principal is never spent to ensure growth and long term funding Endowments require special </a:t>
            </a:r>
            <a:r>
              <a:rPr lang="en-US" sz="1800" dirty="0" smtClean="0">
                <a:hlinkClick r:id="rId2"/>
              </a:rPr>
              <a:t>gift language</a:t>
            </a:r>
            <a:endParaRPr lang="en-US" sz="2000" dirty="0" smtClean="0">
              <a:cs typeface="Times New Roman" pitchFamily="18" charset="0"/>
            </a:endParaRPr>
          </a:p>
          <a:p>
            <a:pPr eaLnBrk="1" hangingPunct="1">
              <a:lnSpc>
                <a:spcPct val="80000"/>
              </a:lnSpc>
            </a:pPr>
            <a:r>
              <a:rPr lang="en-US" sz="1800" dirty="0" smtClean="0">
                <a:cs typeface="Times New Roman" pitchFamily="18" charset="0"/>
              </a:rPr>
              <a:t>Endowments can be held by either the Regents or Foundation</a:t>
            </a:r>
          </a:p>
          <a:p>
            <a:pPr eaLnBrk="1" hangingPunct="1">
              <a:lnSpc>
                <a:spcPct val="80000"/>
              </a:lnSpc>
            </a:pPr>
            <a:r>
              <a:rPr lang="en-US" sz="1800" dirty="0" smtClean="0">
                <a:cs typeface="Times New Roman" pitchFamily="18" charset="0"/>
              </a:rPr>
              <a:t>Endowment Spending Policies allow for spending some of the </a:t>
            </a:r>
            <a:r>
              <a:rPr lang="en-US" sz="1800" i="1" dirty="0" smtClean="0">
                <a:cs typeface="Times New Roman" pitchFamily="18" charset="0"/>
              </a:rPr>
              <a:t>annual</a:t>
            </a:r>
            <a:r>
              <a:rPr lang="en-US" sz="1800" dirty="0" smtClean="0">
                <a:cs typeface="Times New Roman" pitchFamily="18" charset="0"/>
              </a:rPr>
              <a:t> </a:t>
            </a:r>
            <a:r>
              <a:rPr lang="en-US" sz="1800" i="1" dirty="0" smtClean="0">
                <a:cs typeface="Times New Roman" pitchFamily="18" charset="0"/>
              </a:rPr>
              <a:t>return</a:t>
            </a:r>
            <a:r>
              <a:rPr lang="en-US" sz="1800" dirty="0" smtClean="0">
                <a:cs typeface="Times New Roman" pitchFamily="18" charset="0"/>
              </a:rPr>
              <a:t>  This “spending” is then made available to the Departments</a:t>
            </a:r>
          </a:p>
          <a:p>
            <a:pPr eaLnBrk="1" hangingPunct="1">
              <a:lnSpc>
                <a:spcPct val="80000"/>
              </a:lnSpc>
            </a:pPr>
            <a:r>
              <a:rPr lang="en-US" sz="1800" dirty="0" smtClean="0">
                <a:cs typeface="Times New Roman" pitchFamily="18" charset="0"/>
              </a:rPr>
              <a:t>More  on how endowment works at the end</a:t>
            </a:r>
          </a:p>
        </p:txBody>
      </p:sp>
      <p:sp>
        <p:nvSpPr>
          <p:cNvPr id="4" name="Rectangle 3"/>
          <p:cNvSpPr/>
          <p:nvPr/>
        </p:nvSpPr>
        <p:spPr>
          <a:xfrm>
            <a:off x="6324600" y="381000"/>
            <a:ext cx="2481263" cy="61555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Cheat Sheet</a:t>
            </a:r>
            <a:endParaRPr lang="en-US" sz="3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dirty="0" smtClean="0"/>
              <a:t>Purposes/Uses</a:t>
            </a:r>
          </a:p>
        </p:txBody>
      </p:sp>
      <p:sp>
        <p:nvSpPr>
          <p:cNvPr id="21507" name="Content Placeholder 2"/>
          <p:cNvSpPr>
            <a:spLocks noGrp="1"/>
          </p:cNvSpPr>
          <p:nvPr>
            <p:ph idx="1"/>
          </p:nvPr>
        </p:nvSpPr>
        <p:spPr/>
        <p:txBody>
          <a:bodyPr/>
          <a:lstStyle/>
          <a:p>
            <a:r>
              <a:rPr lang="en-US" sz="2400" dirty="0" smtClean="0"/>
              <a:t>Campus Improvement/Capital Projects (must be approved)</a:t>
            </a:r>
          </a:p>
          <a:p>
            <a:r>
              <a:rPr lang="en-US" sz="2400" dirty="0" smtClean="0"/>
              <a:t>Department Support</a:t>
            </a:r>
          </a:p>
          <a:p>
            <a:r>
              <a:rPr lang="en-US" sz="2400" dirty="0" smtClean="0"/>
              <a:t>Instructional Support/Endowed chairs</a:t>
            </a:r>
          </a:p>
          <a:p>
            <a:r>
              <a:rPr lang="en-US" sz="2400" dirty="0" smtClean="0"/>
              <a:t>Research </a:t>
            </a:r>
          </a:p>
          <a:p>
            <a:r>
              <a:rPr lang="en-US" sz="2400" dirty="0" smtClean="0"/>
              <a:t>Student Support – Scholarships and Fellowships</a:t>
            </a:r>
          </a:p>
          <a:p>
            <a:r>
              <a:rPr lang="en-US" sz="2400" dirty="0" smtClean="0"/>
              <a:t>Other Purposes</a:t>
            </a:r>
          </a:p>
          <a:p>
            <a:r>
              <a:rPr lang="en-US" sz="2400" dirty="0" smtClean="0"/>
              <a:t>Unrestricted</a:t>
            </a:r>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533400"/>
            <a:ext cx="8305800" cy="990600"/>
          </a:xfrm>
        </p:spPr>
        <p:txBody>
          <a:bodyPr/>
          <a:lstStyle/>
          <a:p>
            <a:pPr eaLnBrk="1" hangingPunct="1"/>
            <a:r>
              <a:rPr lang="en-US" sz="3600" b="1" dirty="0" smtClean="0">
                <a:solidFill>
                  <a:srgbClr val="FF0000"/>
                </a:solidFill>
              </a:rPr>
              <a:t>Gift Acceptance</a:t>
            </a:r>
          </a:p>
        </p:txBody>
      </p:sp>
      <p:sp>
        <p:nvSpPr>
          <p:cNvPr id="18435" name="Rectangle 3"/>
          <p:cNvSpPr>
            <a:spLocks noGrp="1" noChangeArrowheads="1"/>
          </p:cNvSpPr>
          <p:nvPr>
            <p:ph idx="1"/>
          </p:nvPr>
        </p:nvSpPr>
        <p:spPr>
          <a:xfrm>
            <a:off x="1062038" y="1766888"/>
            <a:ext cx="7769225" cy="4710112"/>
          </a:xfrm>
        </p:spPr>
        <p:txBody>
          <a:bodyPr/>
          <a:lstStyle/>
          <a:p>
            <a:pPr marL="0" indent="0" eaLnBrk="1" hangingPunct="1">
              <a:lnSpc>
                <a:spcPct val="90000"/>
              </a:lnSpc>
              <a:spcBef>
                <a:spcPct val="0"/>
              </a:spcBef>
              <a:buNone/>
            </a:pPr>
            <a:r>
              <a:rPr lang="en-US" sz="2400" dirty="0"/>
              <a:t>Delegation of Authority for Gift Acceptance</a:t>
            </a:r>
            <a:br>
              <a:rPr lang="en-US" sz="2400" dirty="0"/>
            </a:br>
            <a:r>
              <a:rPr lang="en-US" sz="2400" u="sng" dirty="0"/>
              <a:t>Regents or Foundation Gifts </a:t>
            </a:r>
            <a:endParaRPr lang="en-US" sz="2400" u="sng" dirty="0" smtClean="0">
              <a:cs typeface="Times New Roman" pitchFamily="18" charset="0"/>
            </a:endParaRPr>
          </a:p>
          <a:p>
            <a:pPr marL="463550" indent="-463550" eaLnBrk="1" hangingPunct="1">
              <a:lnSpc>
                <a:spcPct val="90000"/>
              </a:lnSpc>
              <a:spcBef>
                <a:spcPct val="0"/>
              </a:spcBef>
            </a:pPr>
            <a:endParaRPr lang="en-US" sz="2400" dirty="0">
              <a:cs typeface="Times New Roman" pitchFamily="18" charset="0"/>
            </a:endParaRPr>
          </a:p>
          <a:p>
            <a:pPr marL="463550" indent="-463550" eaLnBrk="1" hangingPunct="1">
              <a:lnSpc>
                <a:spcPct val="90000"/>
              </a:lnSpc>
              <a:spcBef>
                <a:spcPct val="0"/>
              </a:spcBef>
            </a:pPr>
            <a:r>
              <a:rPr lang="en-US" sz="2400" dirty="0" smtClean="0">
                <a:cs typeface="Times New Roman" pitchFamily="18" charset="0"/>
              </a:rPr>
              <a:t>Over $5 Million: UC President</a:t>
            </a:r>
          </a:p>
          <a:p>
            <a:pPr marL="463550" indent="-463550" eaLnBrk="1" hangingPunct="1">
              <a:lnSpc>
                <a:spcPct val="90000"/>
              </a:lnSpc>
              <a:spcBef>
                <a:spcPct val="0"/>
              </a:spcBef>
            </a:pPr>
            <a:r>
              <a:rPr lang="en-US" sz="2400" dirty="0" smtClean="0">
                <a:cs typeface="Times New Roman" pitchFamily="18" charset="0"/>
              </a:rPr>
              <a:t>Up to $5 Million: Chancellor</a:t>
            </a:r>
          </a:p>
          <a:p>
            <a:pPr marL="463550" indent="-463550" eaLnBrk="1" hangingPunct="1">
              <a:lnSpc>
                <a:spcPct val="90000"/>
              </a:lnSpc>
              <a:spcBef>
                <a:spcPct val="0"/>
              </a:spcBef>
            </a:pPr>
            <a:r>
              <a:rPr lang="en-US" sz="2400" dirty="0" smtClean="0">
                <a:cs typeface="Times New Roman" pitchFamily="18" charset="0"/>
              </a:rPr>
              <a:t>Up to $1 Million: VC- Advancement </a:t>
            </a:r>
          </a:p>
          <a:p>
            <a:pPr marL="463550" indent="-463550" eaLnBrk="1" hangingPunct="1">
              <a:lnSpc>
                <a:spcPct val="90000"/>
              </a:lnSpc>
              <a:spcBef>
                <a:spcPct val="0"/>
              </a:spcBef>
            </a:pPr>
            <a:r>
              <a:rPr lang="en-US" sz="2400" dirty="0" smtClean="0">
                <a:cs typeface="Times New Roman" pitchFamily="18" charset="0"/>
              </a:rPr>
              <a:t>Up to $500,000: AVCs: Development</a:t>
            </a:r>
          </a:p>
          <a:p>
            <a:pPr marL="463550" indent="-463550" eaLnBrk="1" hangingPunct="1">
              <a:lnSpc>
                <a:spcPct val="90000"/>
              </a:lnSpc>
              <a:spcBef>
                <a:spcPct val="0"/>
              </a:spcBef>
            </a:pPr>
            <a:r>
              <a:rPr lang="en-US" sz="2400" dirty="0" smtClean="0">
                <a:cs typeface="Times New Roman" pitchFamily="18" charset="0"/>
              </a:rPr>
              <a:t>Up to $250,000: </a:t>
            </a:r>
            <a:r>
              <a:rPr lang="en-US" sz="2400" dirty="0" err="1" smtClean="0">
                <a:cs typeface="Times New Roman" pitchFamily="18" charset="0"/>
              </a:rPr>
              <a:t>Asst</a:t>
            </a:r>
            <a:r>
              <a:rPr lang="en-US" sz="2400" dirty="0" smtClean="0">
                <a:cs typeface="Times New Roman" pitchFamily="18" charset="0"/>
              </a:rPr>
              <a:t> VC, </a:t>
            </a:r>
            <a:r>
              <a:rPr lang="en-US" sz="2400" dirty="0" err="1" smtClean="0">
                <a:cs typeface="Times New Roman" pitchFamily="18" charset="0"/>
              </a:rPr>
              <a:t>Adv</a:t>
            </a:r>
            <a:r>
              <a:rPr lang="en-US" sz="2400" dirty="0" smtClean="0">
                <a:cs typeface="Times New Roman" pitchFamily="18" charset="0"/>
              </a:rPr>
              <a:t> Services</a:t>
            </a:r>
          </a:p>
          <a:p>
            <a:pPr marL="463550" indent="-463550" eaLnBrk="1" hangingPunct="1">
              <a:lnSpc>
                <a:spcPct val="90000"/>
              </a:lnSpc>
              <a:spcBef>
                <a:spcPct val="0"/>
              </a:spcBef>
            </a:pPr>
            <a:r>
              <a:rPr lang="en-US" sz="2400" dirty="0" smtClean="0">
                <a:cs typeface="Times New Roman" pitchFamily="18" charset="0"/>
              </a:rPr>
              <a:t>Up to $100,000: Deputy Director, </a:t>
            </a:r>
            <a:r>
              <a:rPr lang="en-US" sz="2400" dirty="0" err="1" smtClean="0">
                <a:cs typeface="Times New Roman" pitchFamily="18" charset="0"/>
              </a:rPr>
              <a:t>Adv</a:t>
            </a:r>
            <a:r>
              <a:rPr lang="en-US" sz="2400" dirty="0" smtClean="0">
                <a:cs typeface="Times New Roman" pitchFamily="18" charset="0"/>
              </a:rPr>
              <a:t> Services</a:t>
            </a:r>
          </a:p>
          <a:p>
            <a:pPr marL="463550" indent="-463550" eaLnBrk="1" hangingPunct="1">
              <a:lnSpc>
                <a:spcPct val="90000"/>
              </a:lnSpc>
              <a:spcBef>
                <a:spcPct val="0"/>
              </a:spcBef>
            </a:pPr>
            <a:r>
              <a:rPr lang="en-US" sz="2400" dirty="0" smtClean="0">
                <a:cs typeface="Times New Roman" pitchFamily="18" charset="0"/>
              </a:rPr>
              <a:t>Up to $25,000: Manager, Gift Processing</a:t>
            </a:r>
            <a:br>
              <a:rPr lang="en-US" sz="2400" dirty="0" smtClean="0">
                <a:cs typeface="Times New Roman" pitchFamily="18" charset="0"/>
              </a:rPr>
            </a:br>
            <a:endParaRPr lang="en-US" sz="2400" dirty="0" smtClean="0">
              <a:cs typeface="Times New Roman" pitchFamily="18" charset="0"/>
            </a:endParaRPr>
          </a:p>
          <a:p>
            <a:pPr marL="463550" indent="-463550" eaLnBrk="1" hangingPunct="1">
              <a:lnSpc>
                <a:spcPct val="90000"/>
              </a:lnSpc>
              <a:spcBef>
                <a:spcPct val="0"/>
              </a:spcBef>
            </a:pPr>
            <a:r>
              <a:rPr lang="en-US" sz="2400" b="1" dirty="0" smtClean="0"/>
              <a:t>No faculty, development, or dept staff should sign to accept a gift or gift agreement.</a:t>
            </a:r>
          </a:p>
          <a:p>
            <a:pPr marL="463550" indent="-463550" eaLnBrk="1" hangingPunct="1">
              <a:lnSpc>
                <a:spcPct val="90000"/>
              </a:lnSpc>
              <a:buFontTx/>
              <a:buNone/>
            </a:pPr>
            <a:endParaRPr lang="en-US" sz="2000" b="1" dirty="0" smtClean="0"/>
          </a:p>
        </p:txBody>
      </p:sp>
      <p:pic>
        <p:nvPicPr>
          <p:cNvPr id="4" name="Picture 2" descr="https://sp3.yimg.com/ib/th?id=HN.60805289971902315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33400"/>
            <a:ext cx="1362075"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04850"/>
            <a:ext cx="8229600" cy="514350"/>
          </a:xfrm>
        </p:spPr>
        <p:txBody>
          <a:bodyPr/>
          <a:lstStyle/>
          <a:p>
            <a:pPr eaLnBrk="1" hangingPunct="1"/>
            <a:r>
              <a:rPr lang="en-US" dirty="0" smtClean="0"/>
              <a:t>Agenda</a:t>
            </a:r>
          </a:p>
        </p:txBody>
      </p:sp>
      <p:sp>
        <p:nvSpPr>
          <p:cNvPr id="3" name="Content Placeholder 2"/>
          <p:cNvSpPr>
            <a:spLocks noGrp="1"/>
          </p:cNvSpPr>
          <p:nvPr>
            <p:ph idx="1"/>
          </p:nvPr>
        </p:nvSpPr>
        <p:spPr>
          <a:xfrm>
            <a:off x="457200" y="1219200"/>
            <a:ext cx="8229600" cy="5257800"/>
          </a:xfrm>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dirty="0" smtClean="0"/>
              <a:t>Overview of Definitions: </a:t>
            </a:r>
          </a:p>
          <a:p>
            <a:pPr marL="640080" lvl="1" indent="-246888" eaLnBrk="1" fontAlgn="auto" hangingPunct="1">
              <a:spcAft>
                <a:spcPts val="0"/>
              </a:spcAft>
              <a:buFont typeface="Wingdings 2"/>
              <a:buNone/>
              <a:defRPr/>
            </a:pPr>
            <a:r>
              <a:rPr lang="en-US" dirty="0" smtClean="0"/>
              <a:t>Gifts – components and tax deductibility</a:t>
            </a:r>
          </a:p>
          <a:p>
            <a:pPr marL="274320" indent="-274320" eaLnBrk="1" fontAlgn="auto" hangingPunct="1">
              <a:spcAft>
                <a:spcPts val="0"/>
              </a:spcAft>
              <a:buClr>
                <a:schemeClr val="accent3"/>
              </a:buClr>
              <a:defRPr/>
            </a:pPr>
            <a:r>
              <a:rPr lang="en-US" dirty="0" smtClean="0"/>
              <a:t>What are all the Rules and how can I know them all?</a:t>
            </a:r>
          </a:p>
          <a:p>
            <a:pPr marL="641033" lvl="1" indent="-274320" eaLnBrk="1" fontAlgn="auto" hangingPunct="1">
              <a:spcAft>
                <a:spcPts val="0"/>
              </a:spcAft>
              <a:buClr>
                <a:schemeClr val="accent3"/>
              </a:buClr>
              <a:defRPr/>
            </a:pPr>
            <a:r>
              <a:rPr lang="en-US" dirty="0" smtClean="0"/>
              <a:t>Who has what responsibility?</a:t>
            </a:r>
          </a:p>
          <a:p>
            <a:pPr marL="274320" indent="-274320" eaLnBrk="1" fontAlgn="auto" hangingPunct="1">
              <a:spcAft>
                <a:spcPts val="0"/>
              </a:spcAft>
              <a:buClr>
                <a:schemeClr val="accent3"/>
              </a:buClr>
              <a:defRPr/>
            </a:pPr>
            <a:r>
              <a:rPr lang="en-US" dirty="0" smtClean="0"/>
              <a:t>How do I process a gift?</a:t>
            </a:r>
          </a:p>
          <a:p>
            <a:pPr marL="641033" lvl="1" indent="-274320" eaLnBrk="1" fontAlgn="auto" hangingPunct="1">
              <a:spcAft>
                <a:spcPts val="0"/>
              </a:spcAft>
              <a:buClr>
                <a:schemeClr val="accent3"/>
              </a:buClr>
              <a:defRPr/>
            </a:pPr>
            <a:r>
              <a:rPr lang="en-US" dirty="0"/>
              <a:t>Regents(campus) versus Foundation – which entity should the gift be made to and why?</a:t>
            </a:r>
          </a:p>
          <a:p>
            <a:pPr marL="641033" lvl="1" indent="-274320" eaLnBrk="1" fontAlgn="auto" hangingPunct="1">
              <a:spcAft>
                <a:spcPts val="0"/>
              </a:spcAft>
              <a:buClr>
                <a:schemeClr val="accent3"/>
              </a:buClr>
              <a:defRPr/>
            </a:pPr>
            <a:r>
              <a:rPr lang="en-US" dirty="0" smtClean="0"/>
              <a:t>How is a gift documented?</a:t>
            </a:r>
          </a:p>
          <a:p>
            <a:pPr marL="641033" lvl="1" indent="-274320" eaLnBrk="1" fontAlgn="auto" hangingPunct="1">
              <a:spcAft>
                <a:spcPts val="0"/>
              </a:spcAft>
              <a:buClr>
                <a:schemeClr val="accent3"/>
              </a:buClr>
              <a:buFont typeface="Wingdings 2"/>
              <a:buChar char=""/>
              <a:defRPr/>
            </a:pPr>
            <a:r>
              <a:rPr lang="en-US" dirty="0" smtClean="0"/>
              <a:t>Types of gift funds</a:t>
            </a:r>
          </a:p>
          <a:p>
            <a:pPr marL="641033" lvl="1" indent="-274320" eaLnBrk="1" fontAlgn="auto" hangingPunct="1">
              <a:spcAft>
                <a:spcPts val="0"/>
              </a:spcAft>
              <a:buClr>
                <a:schemeClr val="accent3"/>
              </a:buClr>
              <a:buFont typeface="Wingdings 2"/>
              <a:buChar char=""/>
              <a:defRPr/>
            </a:pPr>
            <a:r>
              <a:rPr lang="en-US" dirty="0" smtClean="0"/>
              <a:t>Review and Acceptance</a:t>
            </a:r>
          </a:p>
          <a:p>
            <a:pPr marL="641033" lvl="1" indent="-274320" eaLnBrk="1" fontAlgn="auto" hangingPunct="1">
              <a:spcAft>
                <a:spcPts val="0"/>
              </a:spcAft>
              <a:buClr>
                <a:schemeClr val="accent3"/>
              </a:buClr>
              <a:buFont typeface="Wingdings 2"/>
              <a:buChar char=""/>
              <a:defRPr/>
            </a:pPr>
            <a:r>
              <a:rPr lang="en-US" dirty="0" smtClean="0"/>
              <a:t>Payment</a:t>
            </a:r>
            <a:endParaRPr lang="en-US" dirty="0"/>
          </a:p>
          <a:p>
            <a:pPr marL="641033" lvl="1" indent="-274320" eaLnBrk="1" fontAlgn="auto" hangingPunct="1">
              <a:spcAft>
                <a:spcPts val="0"/>
              </a:spcAft>
              <a:buClr>
                <a:schemeClr val="accent3"/>
              </a:buClr>
              <a:buFont typeface="Wingdings 2"/>
              <a:buChar char=""/>
              <a:defRPr/>
            </a:pPr>
            <a:r>
              <a:rPr lang="en-US" dirty="0" smtClean="0"/>
              <a:t>Gift recording, receipting and acknowledgement process</a:t>
            </a:r>
            <a:endParaRPr lang="en-US" dirty="0"/>
          </a:p>
          <a:p>
            <a:pPr marL="274320" indent="-274320" eaLnBrk="1" fontAlgn="auto" hangingPunct="1">
              <a:spcAft>
                <a:spcPts val="0"/>
              </a:spcAft>
              <a:buClr>
                <a:schemeClr val="accent3"/>
              </a:buClr>
              <a:buFont typeface="Wingdings 2"/>
              <a:buChar char=""/>
              <a:defRPr/>
            </a:pPr>
            <a:r>
              <a:rPr lang="en-US" dirty="0"/>
              <a:t>The campus gift </a:t>
            </a:r>
            <a:r>
              <a:rPr lang="en-US" dirty="0" smtClean="0"/>
              <a:t>fee </a:t>
            </a:r>
            <a:endParaRPr lang="en-US" dirty="0"/>
          </a:p>
          <a:p>
            <a:pPr marL="274320" indent="-274320" eaLnBrk="1" fontAlgn="auto" hangingPunct="1">
              <a:spcAft>
                <a:spcPts val="0"/>
              </a:spcAft>
              <a:buClr>
                <a:schemeClr val="accent3"/>
              </a:buClr>
              <a:buFont typeface="Wingdings 2"/>
              <a:buChar char=""/>
              <a:defRPr/>
            </a:pPr>
            <a:r>
              <a:rPr lang="en-US" dirty="0" smtClean="0"/>
              <a:t>Marketable Securities and Gifts in Kind</a:t>
            </a:r>
          </a:p>
          <a:p>
            <a:pPr marL="274320" indent="-274320" eaLnBrk="1" fontAlgn="auto" hangingPunct="1">
              <a:spcAft>
                <a:spcPts val="0"/>
              </a:spcAft>
              <a:buClr>
                <a:schemeClr val="accent3"/>
              </a:buClr>
              <a:buFont typeface="Wingdings 2"/>
              <a:buChar char=""/>
              <a:defRPr/>
            </a:pPr>
            <a:r>
              <a:rPr lang="en-US" dirty="0"/>
              <a:t>Special events  - special rules</a:t>
            </a:r>
          </a:p>
          <a:p>
            <a:pPr marL="274320" indent="-274320" eaLnBrk="1" fontAlgn="auto" hangingPunct="1">
              <a:spcAft>
                <a:spcPts val="0"/>
              </a:spcAft>
              <a:buClr>
                <a:schemeClr val="accent3"/>
              </a:buClr>
              <a:buFont typeface="Wingdings 2"/>
              <a:buChar char=""/>
              <a:defRPr/>
            </a:pPr>
            <a:r>
              <a:rPr lang="en-US" dirty="0" smtClean="0"/>
              <a:t>Policy references and forms</a:t>
            </a:r>
          </a:p>
          <a:p>
            <a:pPr marL="274320" indent="-274320" eaLnBrk="1" fontAlgn="auto" hangingPunct="1">
              <a:spcAft>
                <a:spcPts val="0"/>
              </a:spcAft>
              <a:buClr>
                <a:schemeClr val="accent3"/>
              </a:buClr>
              <a:buFont typeface="Wingdings 2"/>
              <a:buChar char=""/>
              <a:defRPr/>
            </a:pPr>
            <a:r>
              <a:rPr lang="en-US" dirty="0" smtClean="0"/>
              <a:t>Endowment – what is it and how does it work</a:t>
            </a:r>
            <a:r>
              <a:rPr lang="en-US" dirty="0"/>
              <a:t>?</a:t>
            </a:r>
            <a:endParaRPr lang="en-US" dirty="0" smtClean="0"/>
          </a:p>
          <a:p>
            <a:pPr marL="274320" indent="-274320" eaLnBrk="1" fontAlgn="auto" hangingPunct="1">
              <a:spcAft>
                <a:spcPts val="0"/>
              </a:spcAft>
              <a:buClr>
                <a:schemeClr val="accent3"/>
              </a:buClr>
              <a:buFont typeface="Wingdings 2"/>
              <a:buChar char=""/>
              <a:defRPr/>
            </a:pPr>
            <a:endParaRPr lang="en-US" dirty="0" smtClean="0"/>
          </a:p>
        </p:txBody>
      </p:sp>
    </p:spTree>
    <p:extLst>
      <p:ext uri="{BB962C8B-B14F-4D97-AF65-F5344CB8AC3E}">
        <p14:creationId xmlns:p14="http://schemas.microsoft.com/office/powerpoint/2010/main" val="4218032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marL="403225" indent="-403225" eaLnBrk="1" hangingPunct="1">
              <a:lnSpc>
                <a:spcPct val="80000"/>
              </a:lnSpc>
              <a:buNone/>
            </a:pPr>
            <a:endParaRPr lang="en-US" sz="2800" dirty="0" smtClean="0"/>
          </a:p>
          <a:p>
            <a:pPr marL="403225" indent="-403225" eaLnBrk="1" hangingPunct="1">
              <a:lnSpc>
                <a:spcPct val="90000"/>
              </a:lnSpc>
            </a:pPr>
            <a:r>
              <a:rPr lang="en-US" dirty="0" smtClean="0"/>
              <a:t>Gifts that must be approved and accepted by the President of the UC</a:t>
            </a:r>
          </a:p>
          <a:p>
            <a:pPr marL="1076325" lvl="1" indent="-508000" eaLnBrk="1" hangingPunct="1">
              <a:lnSpc>
                <a:spcPct val="90000"/>
              </a:lnSpc>
            </a:pPr>
            <a:r>
              <a:rPr lang="en-US" dirty="0" smtClean="0"/>
              <a:t>Gifts over $5 million</a:t>
            </a:r>
          </a:p>
          <a:p>
            <a:pPr marL="1076325" lvl="1" indent="-508000" eaLnBrk="1" hangingPunct="1">
              <a:lnSpc>
                <a:spcPct val="90000"/>
              </a:lnSpc>
            </a:pPr>
            <a:r>
              <a:rPr lang="en-US" dirty="0" smtClean="0"/>
              <a:t>Gifts requiring prominent </a:t>
            </a:r>
            <a:r>
              <a:rPr lang="en-US" dirty="0" err="1" smtClean="0"/>
              <a:t>namings</a:t>
            </a:r>
            <a:r>
              <a:rPr lang="en-US" dirty="0" smtClean="0"/>
              <a:t> of campus facilities, programs</a:t>
            </a:r>
          </a:p>
          <a:p>
            <a:pPr marL="1076325" lvl="1" indent="-508000" eaLnBrk="1" hangingPunct="1">
              <a:lnSpc>
                <a:spcPct val="90000"/>
              </a:lnSpc>
            </a:pPr>
            <a:r>
              <a:rPr lang="en-US" dirty="0"/>
              <a:t>Endowed chairs</a:t>
            </a:r>
          </a:p>
          <a:p>
            <a:pPr marL="1076325" lvl="1" indent="-508000" eaLnBrk="1" hangingPunct="1">
              <a:lnSpc>
                <a:spcPct val="90000"/>
              </a:lnSpc>
            </a:pPr>
            <a:r>
              <a:rPr lang="en-US" dirty="0"/>
              <a:t>Real property to be retained by UC</a:t>
            </a:r>
          </a:p>
          <a:p>
            <a:pPr marL="568325" lvl="1" indent="0" eaLnBrk="1" hangingPunct="1">
              <a:lnSpc>
                <a:spcPct val="90000"/>
              </a:lnSpc>
              <a:buNone/>
            </a:pPr>
            <a:endParaRPr lang="en-US" dirty="0" smtClean="0"/>
          </a:p>
          <a:p>
            <a:pPr marL="403225" indent="-403225" eaLnBrk="1" hangingPunct="1">
              <a:lnSpc>
                <a:spcPct val="80000"/>
              </a:lnSpc>
            </a:pPr>
            <a:endParaRPr lang="en-US" sz="2000" dirty="0" smtClean="0"/>
          </a:p>
          <a:p>
            <a:pPr marL="403225" indent="-403225" eaLnBrk="1" hangingPunct="1">
              <a:lnSpc>
                <a:spcPct val="80000"/>
              </a:lnSpc>
              <a:buFontTx/>
              <a:buNone/>
            </a:pPr>
            <a:endParaRPr lang="en-US" sz="2000" dirty="0" smtClean="0"/>
          </a:p>
        </p:txBody>
      </p:sp>
      <p:sp>
        <p:nvSpPr>
          <p:cNvPr id="4" name="Title 3"/>
          <p:cNvSpPr>
            <a:spLocks noGrp="1"/>
          </p:cNvSpPr>
          <p:nvPr>
            <p:ph type="title"/>
          </p:nvPr>
        </p:nvSpPr>
        <p:spPr/>
        <p:txBody>
          <a:bodyPr/>
          <a:lstStyle/>
          <a:p>
            <a:r>
              <a:rPr lang="en-US" sz="3600" dirty="0" smtClean="0"/>
              <a:t>Gift Acceptance </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600" dirty="0" smtClean="0"/>
              <a:t>What happens to a Foundation gift once processed into the database?</a:t>
            </a:r>
          </a:p>
        </p:txBody>
      </p:sp>
      <p:sp>
        <p:nvSpPr>
          <p:cNvPr id="47107" name="Rectangle 3"/>
          <p:cNvSpPr>
            <a:spLocks noGrp="1" noChangeArrowheads="1"/>
          </p:cNvSpPr>
          <p:nvPr>
            <p:ph idx="1"/>
          </p:nvPr>
        </p:nvSpPr>
        <p:spPr/>
        <p:txBody>
          <a:bodyPr/>
          <a:lstStyle/>
          <a:p>
            <a:pPr lvl="1" eaLnBrk="1" hangingPunct="1">
              <a:lnSpc>
                <a:spcPct val="80000"/>
              </a:lnSpc>
              <a:buFont typeface="Wingdings" pitchFamily="2" charset="2"/>
              <a:buNone/>
            </a:pPr>
            <a:r>
              <a:rPr lang="en-US" sz="2000" dirty="0" smtClean="0"/>
              <a:t>                         </a:t>
            </a:r>
            <a:endParaRPr lang="en-US" dirty="0" smtClean="0"/>
          </a:p>
          <a:p>
            <a:pPr marL="393700" lvl="1" indent="0" eaLnBrk="1" hangingPunct="1">
              <a:lnSpc>
                <a:spcPct val="80000"/>
              </a:lnSpc>
              <a:buNone/>
            </a:pPr>
            <a:r>
              <a:rPr lang="en-US" b="1" dirty="0" smtClean="0"/>
              <a:t>Essentially, they ALL have to go into an accounting system</a:t>
            </a:r>
          </a:p>
          <a:p>
            <a:pPr lvl="1" eaLnBrk="1" hangingPunct="1">
              <a:lnSpc>
                <a:spcPct val="80000"/>
              </a:lnSpc>
            </a:pPr>
            <a:endParaRPr lang="en-US" dirty="0"/>
          </a:p>
          <a:p>
            <a:pPr lvl="1" eaLnBrk="1" hangingPunct="1">
              <a:lnSpc>
                <a:spcPct val="80000"/>
              </a:lnSpc>
            </a:pPr>
            <a:r>
              <a:rPr lang="en-US" dirty="0" smtClean="0"/>
              <a:t>Foundation Accounting gets all the data and accounts for the transactions in the Foundation’s Fund Accounting system</a:t>
            </a:r>
          </a:p>
          <a:p>
            <a:pPr lvl="1" eaLnBrk="1" hangingPunct="1">
              <a:lnSpc>
                <a:spcPct val="80000"/>
              </a:lnSpc>
            </a:pPr>
            <a:endParaRPr lang="en-US" dirty="0" smtClean="0"/>
          </a:p>
          <a:p>
            <a:pPr lvl="1" eaLnBrk="1" hangingPunct="1">
              <a:lnSpc>
                <a:spcPct val="80000"/>
              </a:lnSpc>
            </a:pPr>
            <a:r>
              <a:rPr lang="en-US" dirty="0" smtClean="0"/>
              <a:t>Department owners access the information on the fund from their login on the Foundation web portal (soon to be deployed, the STAR system)</a:t>
            </a:r>
          </a:p>
          <a:p>
            <a:pPr marL="393700" lvl="1" indent="0" eaLnBrk="1" hangingPunct="1">
              <a:lnSpc>
                <a:spcPct val="80000"/>
              </a:lnSpc>
              <a:buNone/>
            </a:pPr>
            <a:endParaRPr lang="en-US" dirty="0"/>
          </a:p>
          <a:p>
            <a:pPr lvl="1" eaLnBrk="1" hangingPunct="1">
              <a:lnSpc>
                <a:spcPct val="80000"/>
              </a:lnSpc>
              <a:buFont typeface="Wingdings 2" pitchFamily="18" charset="2"/>
              <a:buNone/>
            </a:pPr>
            <a:endParaRPr lang="en-US" dirty="0" smtClean="0"/>
          </a:p>
          <a:p>
            <a:pPr lvl="1" eaLnBrk="1" hangingPunct="1">
              <a:lnSpc>
                <a:spcPct val="80000"/>
              </a:lnSpc>
              <a:buFont typeface="Wingdings 2" pitchFamily="18" charset="2"/>
              <a:buNone/>
            </a:pPr>
            <a:endParaRPr lang="en-US" dirty="0" smtClean="0"/>
          </a:p>
          <a:p>
            <a:pPr lvl="1" eaLnBrk="1" hangingPunct="1">
              <a:lnSpc>
                <a:spcPct val="80000"/>
              </a:lnSpc>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eaLnBrk="1" hangingPunct="1"/>
            <a:r>
              <a:rPr lang="en-US" sz="3600" dirty="0" smtClean="0"/>
              <a:t>Spending a Foundation Gift</a:t>
            </a:r>
          </a:p>
        </p:txBody>
      </p:sp>
      <p:sp>
        <p:nvSpPr>
          <p:cNvPr id="48131" name="Rectangle 1027"/>
          <p:cNvSpPr>
            <a:spLocks noGrp="1" noChangeArrowheads="1"/>
          </p:cNvSpPr>
          <p:nvPr>
            <p:ph idx="1"/>
          </p:nvPr>
        </p:nvSpPr>
        <p:spPr>
          <a:xfrm>
            <a:off x="990600" y="2209800"/>
            <a:ext cx="7769225" cy="3962400"/>
          </a:xfrm>
        </p:spPr>
        <p:txBody>
          <a:bodyPr/>
          <a:lstStyle/>
          <a:p>
            <a:pPr eaLnBrk="1" hangingPunct="1"/>
            <a:r>
              <a:rPr lang="en-US" sz="2400" b="1" dirty="0" smtClean="0"/>
              <a:t>The Foundation fund works like a savings account </a:t>
            </a:r>
          </a:p>
          <a:p>
            <a:pPr eaLnBrk="1" hangingPunct="1"/>
            <a:r>
              <a:rPr lang="en-US" sz="2400" dirty="0" smtClean="0"/>
              <a:t>Departments request use of Foundation funds by lump sum transfers to the University</a:t>
            </a:r>
          </a:p>
          <a:p>
            <a:pPr eaLnBrk="1" hangingPunct="1"/>
            <a:r>
              <a:rPr lang="en-US" sz="2400" dirty="0" smtClean="0"/>
              <a:t>The transferred funds are placed in a University transfer fund by Foundation accounting personnel</a:t>
            </a:r>
          </a:p>
          <a:p>
            <a:pPr eaLnBrk="1" hangingPunct="1"/>
            <a:r>
              <a:rPr lang="en-US" sz="2400" dirty="0" smtClean="0"/>
              <a:t>Departmental personnel then expend the funds in the same manner as other University funds (see below)</a:t>
            </a:r>
          </a:p>
          <a:p>
            <a:pPr eaLnBrk="1" hangingPunct="1"/>
            <a:r>
              <a:rPr lang="en-US" sz="2400" dirty="0" smtClean="0"/>
              <a:t>The University transfer fund works like a </a:t>
            </a:r>
            <a:r>
              <a:rPr lang="en-US" sz="2400" b="1" dirty="0" smtClean="0"/>
              <a:t>check book</a:t>
            </a:r>
          </a:p>
          <a:p>
            <a:pPr eaLnBrk="1" hangingPunct="1"/>
            <a:endParaRPr lang="en-US" sz="2800" dirty="0" smtClean="0"/>
          </a:p>
          <a:p>
            <a:pPr eaLnBrk="1" hangingPunct="1"/>
            <a:endParaRPr lang="en-US" sz="2800" b="1" dirty="0" smtClean="0"/>
          </a:p>
          <a:p>
            <a:pPr eaLnBrk="1" hangingPunct="1">
              <a:buFontTx/>
              <a:buNone/>
            </a:pPr>
            <a:endParaRPr 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600" dirty="0" smtClean="0"/>
              <a:t>What happens to a Regents Gift once processed?</a:t>
            </a:r>
          </a:p>
        </p:txBody>
      </p:sp>
      <p:sp>
        <p:nvSpPr>
          <p:cNvPr id="49155" name="Rectangle 3"/>
          <p:cNvSpPr>
            <a:spLocks noGrp="1" noChangeArrowheads="1"/>
          </p:cNvSpPr>
          <p:nvPr>
            <p:ph idx="1"/>
          </p:nvPr>
        </p:nvSpPr>
        <p:spPr>
          <a:xfrm>
            <a:off x="990600" y="1766888"/>
            <a:ext cx="7769225" cy="4786312"/>
          </a:xfrm>
        </p:spPr>
        <p:txBody>
          <a:bodyPr/>
          <a:lstStyle/>
          <a:p>
            <a:pPr eaLnBrk="1" hangingPunct="1">
              <a:lnSpc>
                <a:spcPct val="80000"/>
              </a:lnSpc>
              <a:buFontTx/>
              <a:buNone/>
            </a:pPr>
            <a:r>
              <a:rPr lang="en-US" sz="2800" dirty="0" smtClean="0"/>
              <a:t>			   </a:t>
            </a:r>
          </a:p>
          <a:p>
            <a:pPr lvl="1" eaLnBrk="1" hangingPunct="1">
              <a:lnSpc>
                <a:spcPct val="80000"/>
              </a:lnSpc>
            </a:pPr>
            <a:r>
              <a:rPr lang="en-US" dirty="0" smtClean="0"/>
              <a:t>Gift Processing prepares a journal entry to </a:t>
            </a:r>
            <a:r>
              <a:rPr lang="en-US" u="sng" dirty="0" smtClean="0"/>
              <a:t>allocate</a:t>
            </a:r>
            <a:r>
              <a:rPr lang="en-US" dirty="0" smtClean="0"/>
              <a:t> the gift and record the gift revenue in directly to the University’s Fund Accounting system</a:t>
            </a:r>
          </a:p>
          <a:p>
            <a:pPr lvl="1" eaLnBrk="1" hangingPunct="1">
              <a:lnSpc>
                <a:spcPct val="80000"/>
              </a:lnSpc>
            </a:pPr>
            <a:r>
              <a:rPr lang="en-US" dirty="0" smtClean="0"/>
              <a:t>If a gift in kind or a pledge, provides the data to general accounting for recording</a:t>
            </a:r>
          </a:p>
          <a:p>
            <a:pPr lvl="1" eaLnBrk="1" hangingPunct="1">
              <a:lnSpc>
                <a:spcPct val="80000"/>
              </a:lnSpc>
            </a:pPr>
            <a:r>
              <a:rPr lang="en-US" dirty="0" smtClean="0"/>
              <a:t>Scan or file back-up information</a:t>
            </a:r>
          </a:p>
          <a:p>
            <a:pPr lvl="1" eaLnBrk="1" hangingPunct="1">
              <a:lnSpc>
                <a:spcPct val="80000"/>
              </a:lnSpc>
            </a:pPr>
            <a:r>
              <a:rPr lang="en-US" dirty="0" smtClean="0"/>
              <a:t>E-mail notification to PI or BO</a:t>
            </a:r>
          </a:p>
          <a:p>
            <a:pPr lvl="1" eaLnBrk="1" hangingPunct="1">
              <a:lnSpc>
                <a:spcPct val="80000"/>
              </a:lnSpc>
              <a:buFont typeface="Wingdings 2" pitchFamily="18" charset="2"/>
              <a:buNone/>
            </a:pPr>
            <a:endParaRPr lang="en-US" dirty="0" smtClean="0"/>
          </a:p>
          <a:p>
            <a:pPr lvl="1" eaLnBrk="1" hangingPunct="1">
              <a:lnSpc>
                <a:spcPct val="80000"/>
              </a:lnSpc>
              <a:buFont typeface="Wingdings" pitchFamily="2" charset="2"/>
              <a:buNone/>
            </a:pPr>
            <a:r>
              <a:rPr lang="en-US" dirty="0" smtClean="0"/>
              <a:t>Note: Only after a gift is allocated will the gift show up on the Department ledger so that it can be used.</a:t>
            </a:r>
            <a:r>
              <a:rPr lang="en-US" sz="2000" dirty="0" smtClean="0"/>
              <a:t> </a:t>
            </a:r>
          </a:p>
          <a:p>
            <a:pPr lvl="1" eaLnBrk="1" hangingPunct="1">
              <a:lnSpc>
                <a:spcPct val="80000"/>
              </a:lnSpc>
              <a:buFont typeface="Wingdings" pitchFamily="2" charset="2"/>
              <a:buNone/>
            </a:pPr>
            <a:endParaRPr lang="en-US" sz="2000" dirty="0" smtClean="0"/>
          </a:p>
          <a:p>
            <a:pPr lvl="1" eaLnBrk="1" hangingPunct="1">
              <a:lnSpc>
                <a:spcPct val="80000"/>
              </a:lnSpc>
              <a:buFont typeface="Wingdings" pitchFamily="2" charset="2"/>
              <a:buNone/>
            </a:pPr>
            <a:endParaRPr lang="en-US" sz="2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600" dirty="0" smtClean="0"/>
              <a:t>How is a Gift Expended?</a:t>
            </a:r>
          </a:p>
        </p:txBody>
      </p:sp>
      <p:sp>
        <p:nvSpPr>
          <p:cNvPr id="50179" name="Rectangle 3"/>
          <p:cNvSpPr>
            <a:spLocks noGrp="1" noChangeArrowheads="1"/>
          </p:cNvSpPr>
          <p:nvPr>
            <p:ph idx="1"/>
          </p:nvPr>
        </p:nvSpPr>
        <p:spPr/>
        <p:txBody>
          <a:bodyPr/>
          <a:lstStyle/>
          <a:p>
            <a:pPr eaLnBrk="1" hangingPunct="1"/>
            <a:r>
              <a:rPr lang="en-US" sz="2800" dirty="0" smtClean="0"/>
              <a:t>Gifts may be spent only from University ledgers </a:t>
            </a:r>
            <a:r>
              <a:rPr lang="en-US" sz="2800" b="1" dirty="0" smtClean="0">
                <a:solidFill>
                  <a:srgbClr val="FF0000"/>
                </a:solidFill>
              </a:rPr>
              <a:t>in accordance with the gift purpose </a:t>
            </a:r>
            <a:r>
              <a:rPr lang="en-US" sz="2800" dirty="0" smtClean="0"/>
              <a:t>and all the normal ways to expend all University funds.  For example….</a:t>
            </a:r>
          </a:p>
          <a:p>
            <a:pPr lvl="1" eaLnBrk="1" hangingPunct="1"/>
            <a:r>
              <a:rPr lang="en-US" dirty="0" smtClean="0"/>
              <a:t>Check request</a:t>
            </a:r>
          </a:p>
          <a:p>
            <a:pPr lvl="1" eaLnBrk="1" hangingPunct="1"/>
            <a:r>
              <a:rPr lang="en-US" dirty="0" smtClean="0"/>
              <a:t>Travel</a:t>
            </a:r>
          </a:p>
          <a:p>
            <a:pPr lvl="1" eaLnBrk="1" hangingPunct="1"/>
            <a:r>
              <a:rPr lang="en-US" dirty="0" smtClean="0"/>
              <a:t>Purchase order</a:t>
            </a:r>
          </a:p>
          <a:p>
            <a:pPr lvl="1" eaLnBrk="1" hangingPunct="1"/>
            <a:r>
              <a:rPr lang="en-US" dirty="0" smtClean="0"/>
              <a:t>Payroll costs</a:t>
            </a:r>
            <a:endParaRPr lang="en-US" sz="2800" dirty="0"/>
          </a:p>
          <a:p>
            <a:pPr lvl="1" eaLnBrk="1" hangingPunct="1"/>
            <a:r>
              <a:rPr lang="en-US" dirty="0" smtClean="0"/>
              <a:t>Awards, stipends</a:t>
            </a:r>
          </a:p>
          <a:p>
            <a:pPr marL="393700" lvl="1" indent="0" eaLnBrk="1" hangingPunct="1">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Gift Fee</a:t>
            </a:r>
            <a:endParaRPr lang="en-US" dirty="0"/>
          </a:p>
        </p:txBody>
      </p:sp>
      <p:sp>
        <p:nvSpPr>
          <p:cNvPr id="7171" name="Rectangle 3"/>
          <p:cNvSpPr>
            <a:spLocks noGrp="1" noChangeArrowheads="1"/>
          </p:cNvSpPr>
          <p:nvPr>
            <p:ph type="subTitle" idx="4294967295"/>
          </p:nvPr>
        </p:nvSpPr>
        <p:spPr>
          <a:xfrm>
            <a:off x="0" y="3886200"/>
            <a:ext cx="6400800" cy="1752600"/>
          </a:xfrm>
        </p:spPr>
        <p:txBody>
          <a:bodyPr/>
          <a:lstStyle/>
          <a:p>
            <a:pPr marL="0" indent="0" algn="ctr" eaLnBrk="1" hangingPunct="1">
              <a:buFontTx/>
              <a:buNone/>
            </a:pPr>
            <a:endParaRPr lang="en-US" smtClean="0"/>
          </a:p>
          <a:p>
            <a:pPr marL="0" indent="0" algn="ctr" eaLnBrk="1" hangingPunct="1">
              <a:buFontTx/>
              <a:buNone/>
            </a:pPr>
            <a:r>
              <a:rPr lang="en-US" smtClean="0"/>
              <a:t> </a:t>
            </a:r>
          </a:p>
        </p:txBody>
      </p:sp>
    </p:spTree>
    <p:extLst>
      <p:ext uri="{BB962C8B-B14F-4D97-AF65-F5344CB8AC3E}">
        <p14:creationId xmlns:p14="http://schemas.microsoft.com/office/powerpoint/2010/main" val="1079014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04850"/>
            <a:ext cx="8229600" cy="742950"/>
          </a:xfrm>
        </p:spPr>
        <p:txBody>
          <a:bodyPr/>
          <a:lstStyle/>
          <a:p>
            <a:pPr eaLnBrk="1" hangingPunct="1"/>
            <a:r>
              <a:rPr lang="en-US" sz="3600" dirty="0" smtClean="0"/>
              <a:t>Gift Fees</a:t>
            </a:r>
          </a:p>
        </p:txBody>
      </p:sp>
      <p:sp>
        <p:nvSpPr>
          <p:cNvPr id="29699" name="Rectangle 3"/>
          <p:cNvSpPr>
            <a:spLocks noGrp="1" noChangeArrowheads="1"/>
          </p:cNvSpPr>
          <p:nvPr>
            <p:ph idx="1"/>
          </p:nvPr>
        </p:nvSpPr>
        <p:spPr>
          <a:xfrm>
            <a:off x="457200" y="1524001"/>
            <a:ext cx="8229600" cy="4800600"/>
          </a:xfrm>
        </p:spPr>
        <p:txBody>
          <a:bodyPr/>
          <a:lstStyle/>
          <a:p>
            <a:pPr marL="403225" indent="-403225" eaLnBrk="1" hangingPunct="1">
              <a:lnSpc>
                <a:spcPct val="90000"/>
              </a:lnSpc>
              <a:defRPr/>
            </a:pPr>
            <a:r>
              <a:rPr lang="en-US" sz="2200" dirty="0" smtClean="0"/>
              <a:t>Assessment Fee – </a:t>
            </a:r>
            <a:r>
              <a:rPr lang="en-US" sz="2200" dirty="0" smtClean="0">
                <a:hlinkClick r:id="rId2"/>
              </a:rPr>
              <a:t>PPM 410-3</a:t>
            </a:r>
            <a:r>
              <a:rPr lang="en-US" sz="2200" dirty="0" smtClean="0"/>
              <a:t> </a:t>
            </a:r>
          </a:p>
          <a:p>
            <a:pPr marL="1076325" lvl="1" indent="-508000" eaLnBrk="1" hangingPunct="1">
              <a:lnSpc>
                <a:spcPct val="90000"/>
              </a:lnSpc>
              <a:defRPr/>
            </a:pPr>
            <a:r>
              <a:rPr lang="en-US" sz="2200" dirty="0" smtClean="0"/>
              <a:t>94% of every dollar given goes towards the purpose for which it was intended; 6% is directed to necessary university administrative costs </a:t>
            </a:r>
          </a:p>
          <a:p>
            <a:pPr marL="1076325" lvl="1" indent="-508000" eaLnBrk="1" hangingPunct="1">
              <a:lnSpc>
                <a:spcPct val="90000"/>
              </a:lnSpc>
              <a:defRPr/>
            </a:pPr>
            <a:r>
              <a:rPr lang="en-US" sz="2200" dirty="0" smtClean="0"/>
              <a:t>Applies to BOTH Regents and Foundation gifts, only exceptions are gifts in kind that are not to be sold and certain fellowship gifts</a:t>
            </a:r>
          </a:p>
          <a:p>
            <a:pPr marL="1076325" lvl="1" indent="-508000" eaLnBrk="1" hangingPunct="1">
              <a:lnSpc>
                <a:spcPct val="90000"/>
              </a:lnSpc>
              <a:defRPr/>
            </a:pPr>
            <a:r>
              <a:rPr lang="en-US" sz="2200" dirty="0" smtClean="0"/>
              <a:t>Does not apply to grants (but IDC does!)</a:t>
            </a:r>
          </a:p>
          <a:p>
            <a:pPr marL="403225" indent="-403225" eaLnBrk="1" hangingPunct="1">
              <a:lnSpc>
                <a:spcPct val="90000"/>
              </a:lnSpc>
              <a:buFontTx/>
              <a:buNone/>
              <a:defRPr/>
            </a:pPr>
            <a:r>
              <a:rPr lang="en-US" sz="2200" dirty="0" smtClean="0"/>
              <a:t>Disclosure of the gift fee is required to donors. Be positive and creative:</a:t>
            </a:r>
          </a:p>
          <a:p>
            <a:pPr marL="769938" lvl="1" indent="-403225" eaLnBrk="1" hangingPunct="1">
              <a:lnSpc>
                <a:spcPct val="90000"/>
              </a:lnSpc>
              <a:buNone/>
              <a:defRPr/>
            </a:pPr>
            <a:r>
              <a:rPr lang="en-US" sz="2000" dirty="0" smtClean="0"/>
              <a:t>“100</a:t>
            </a:r>
            <a:r>
              <a:rPr lang="en-US" sz="2000" dirty="0"/>
              <a:t>% of every gift benefits UC San </a:t>
            </a:r>
            <a:r>
              <a:rPr lang="en-US" sz="2000" dirty="0" smtClean="0"/>
              <a:t>Diego. 94% of every gift is directed to the specified donor designated purpose, while 6% is directed to important and necessary  administrative costs within the campus.”</a:t>
            </a:r>
            <a:endParaRPr lang="en-US" dirty="0" smtClean="0"/>
          </a:p>
          <a:p>
            <a:pPr marL="403225" indent="-403225" eaLnBrk="1" hangingPunct="1">
              <a:lnSpc>
                <a:spcPct val="90000"/>
              </a:lnSpc>
              <a:buFontTx/>
              <a:buNone/>
              <a:defRPr/>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Some Specific Types of Gifts</a:t>
            </a:r>
            <a:endParaRPr lang="en-US" dirty="0"/>
          </a:p>
        </p:txBody>
      </p:sp>
      <p:sp>
        <p:nvSpPr>
          <p:cNvPr id="7171" name="Rectangle 3"/>
          <p:cNvSpPr>
            <a:spLocks noGrp="1" noChangeArrowheads="1"/>
          </p:cNvSpPr>
          <p:nvPr>
            <p:ph type="subTitle" idx="4294967295"/>
          </p:nvPr>
        </p:nvSpPr>
        <p:spPr>
          <a:xfrm>
            <a:off x="0" y="3886200"/>
            <a:ext cx="6400800" cy="1752600"/>
          </a:xfrm>
        </p:spPr>
        <p:txBody>
          <a:bodyPr/>
          <a:lstStyle/>
          <a:p>
            <a:pPr marL="0" indent="0" algn="ctr" eaLnBrk="1" hangingPunct="1">
              <a:buFontTx/>
              <a:buNone/>
            </a:pPr>
            <a:endParaRPr lang="en-US" smtClean="0"/>
          </a:p>
          <a:p>
            <a:pPr marL="0" indent="0" algn="ctr" eaLnBrk="1" hangingPunct="1">
              <a:buFontTx/>
              <a:buNone/>
            </a:pPr>
            <a:r>
              <a:rPr lang="en-US" smtClean="0"/>
              <a:t> </a:t>
            </a:r>
          </a:p>
        </p:txBody>
      </p:sp>
    </p:spTree>
    <p:extLst>
      <p:ext uri="{BB962C8B-B14F-4D97-AF65-F5344CB8AC3E}">
        <p14:creationId xmlns:p14="http://schemas.microsoft.com/office/powerpoint/2010/main" val="3865873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04850"/>
            <a:ext cx="8229600" cy="590550"/>
          </a:xfrm>
        </p:spPr>
        <p:txBody>
          <a:bodyPr/>
          <a:lstStyle/>
          <a:p>
            <a:pPr eaLnBrk="1" hangingPunct="1"/>
            <a:r>
              <a:rPr lang="en-US" sz="3600" dirty="0" smtClean="0"/>
              <a:t>Gifts of Marketable Securities</a:t>
            </a:r>
          </a:p>
        </p:txBody>
      </p:sp>
      <p:sp>
        <p:nvSpPr>
          <p:cNvPr id="44035" name="Rectangle 3"/>
          <p:cNvSpPr>
            <a:spLocks noGrp="1" noChangeArrowheads="1"/>
          </p:cNvSpPr>
          <p:nvPr>
            <p:ph idx="1"/>
          </p:nvPr>
        </p:nvSpPr>
        <p:spPr>
          <a:xfrm>
            <a:off x="457200" y="1295400"/>
            <a:ext cx="8229600" cy="5333999"/>
          </a:xfrm>
        </p:spPr>
        <p:txBody>
          <a:bodyPr/>
          <a:lstStyle/>
          <a:p>
            <a:pPr marL="911225" lvl="1" indent="-342900" eaLnBrk="1" hangingPunct="1">
              <a:lnSpc>
                <a:spcPct val="90000"/>
              </a:lnSpc>
            </a:pPr>
            <a:r>
              <a:rPr lang="en-US" dirty="0" smtClean="0"/>
              <a:t>  A stock gift can be used to make an outright gift or a         	  pledge payment.</a:t>
            </a:r>
          </a:p>
          <a:p>
            <a:pPr marL="1076325" lvl="1" indent="-508000" eaLnBrk="1" hangingPunct="1">
              <a:lnSpc>
                <a:spcPct val="90000"/>
              </a:lnSpc>
            </a:pPr>
            <a:r>
              <a:rPr lang="en-US" dirty="0"/>
              <a:t>B</a:t>
            </a:r>
            <a:r>
              <a:rPr lang="en-US" dirty="0" smtClean="0"/>
              <a:t>ut an outright gift of stock cannot be “pledged”.  Why?? Because we cannot value it until we get a stock gift.</a:t>
            </a:r>
            <a:endParaRPr lang="en-US" dirty="0"/>
          </a:p>
          <a:p>
            <a:pPr marL="1076325" lvl="1" indent="-508000" eaLnBrk="1" hangingPunct="1">
              <a:lnSpc>
                <a:spcPct val="90000"/>
              </a:lnSpc>
            </a:pPr>
            <a:r>
              <a:rPr lang="en-US" dirty="0" smtClean="0"/>
              <a:t>Valuation date is the date they are received into our brokerage account (via DTC wire) or the </a:t>
            </a:r>
            <a:r>
              <a:rPr lang="en-US" i="1" dirty="0" smtClean="0"/>
              <a:t>properly </a:t>
            </a:r>
            <a:r>
              <a:rPr lang="en-US" dirty="0" smtClean="0"/>
              <a:t>endorsed certificates are delivered to UCSD.</a:t>
            </a:r>
            <a:endParaRPr lang="en-US" i="1" dirty="0" smtClean="0"/>
          </a:p>
          <a:p>
            <a:pPr marL="1076325" lvl="1" indent="-508000" eaLnBrk="1" hangingPunct="1">
              <a:lnSpc>
                <a:spcPct val="90000"/>
              </a:lnSpc>
            </a:pPr>
            <a:r>
              <a:rPr lang="en-US" dirty="0" smtClean="0"/>
              <a:t>Valuation amount is the </a:t>
            </a:r>
            <a:r>
              <a:rPr lang="en-US" dirty="0" smtClean="0">
                <a:solidFill>
                  <a:srgbClr val="FF0000"/>
                </a:solidFill>
              </a:rPr>
              <a:t>average of the high and low </a:t>
            </a:r>
            <a:r>
              <a:rPr lang="en-US" dirty="0" smtClean="0"/>
              <a:t>price as published by the exchange on the date of the gift.</a:t>
            </a:r>
          </a:p>
          <a:p>
            <a:pPr marL="1076325" lvl="1" indent="-508000" eaLnBrk="1" hangingPunct="1">
              <a:lnSpc>
                <a:spcPct val="90000"/>
              </a:lnSpc>
            </a:pPr>
            <a:r>
              <a:rPr lang="en-US" dirty="0" smtClean="0"/>
              <a:t>Donors are advised of how UCSD calculated the value of their securities gift; however, it is the donor’s obligation to determine valuation deducted for tax purposes.</a:t>
            </a:r>
          </a:p>
          <a:p>
            <a:pPr marL="1076325" lvl="1" indent="-508000" eaLnBrk="1" hangingPunct="1">
              <a:lnSpc>
                <a:spcPct val="90000"/>
              </a:lnSpc>
              <a:buFont typeface="Wingdings" pitchFamily="2" charset="2"/>
              <a:buNone/>
            </a:pPr>
            <a:endParaRPr lang="en-US" sz="2000" dirty="0" smtClean="0"/>
          </a:p>
          <a:p>
            <a:pPr marL="403225" indent="-403225" eaLnBrk="1" hangingPunct="1">
              <a:lnSpc>
                <a:spcPct val="90000"/>
              </a:lnSpc>
              <a:buFontTx/>
              <a:buNone/>
            </a:pPr>
            <a:endParaRPr lang="en-US" sz="2800" dirty="0" smtClean="0"/>
          </a:p>
          <a:p>
            <a:pPr marL="403225" indent="-403225" eaLnBrk="1" hangingPunct="1">
              <a:lnSpc>
                <a:spcPct val="90000"/>
              </a:lnSpc>
              <a:buFontTx/>
              <a:buNone/>
            </a:pPr>
            <a:endParaRPr lang="en-US" sz="2800" dirty="0" smtClean="0"/>
          </a:p>
          <a:p>
            <a:pPr marL="403225" indent="-403225" eaLnBrk="1" hangingPunct="1">
              <a:lnSpc>
                <a:spcPct val="90000"/>
              </a:lnSpc>
            </a:pPr>
            <a:endParaRPr lang="en-US" sz="2800" dirty="0" smtClean="0"/>
          </a:p>
          <a:p>
            <a:pPr marL="403225" indent="-403225" eaLnBrk="1" hangingPunct="1">
              <a:lnSpc>
                <a:spcPct val="90000"/>
              </a:lnSpc>
              <a:buFontTx/>
              <a:buNone/>
            </a:pPr>
            <a:endParaRPr lang="en-US" sz="2800" dirty="0" smtClean="0"/>
          </a:p>
          <a:p>
            <a:pPr marL="1076325" lvl="1" indent="-508000" eaLnBrk="1" hangingPunct="1">
              <a:lnSpc>
                <a:spcPct val="90000"/>
              </a:lnSpc>
            </a:pPr>
            <a:r>
              <a:rPr lang="en-US" dirty="0" smtClean="0"/>
              <a:t>Donor completes, signs &amp; send with gift</a:t>
            </a:r>
          </a:p>
          <a:p>
            <a:pPr marL="1076325" lvl="1" indent="-508000" eaLnBrk="1" hangingPunct="1">
              <a:lnSpc>
                <a:spcPct val="90000"/>
              </a:lnSpc>
            </a:pPr>
            <a:r>
              <a:rPr lang="en-US" dirty="0" smtClean="0"/>
              <a:t>GP Staff finalizes and submits for payment</a:t>
            </a:r>
          </a:p>
          <a:p>
            <a:pPr marL="1076325" lvl="1" indent="-508000" eaLnBrk="1" hangingPunct="1">
              <a:lnSpc>
                <a:spcPct val="90000"/>
              </a:lnSpc>
            </a:pPr>
            <a:r>
              <a:rPr lang="en-US" dirty="0" smtClean="0"/>
              <a:t>Dept. Staff not authorized to sign</a:t>
            </a:r>
          </a:p>
          <a:p>
            <a:pPr marL="403225" indent="-403225" eaLnBrk="1" hangingPunct="1">
              <a:lnSpc>
                <a:spcPct val="90000"/>
              </a:lnSpc>
            </a:pPr>
            <a:r>
              <a:rPr lang="en-US" sz="2800" dirty="0" smtClean="0"/>
              <a:t>Anonymous gift</a:t>
            </a:r>
          </a:p>
          <a:p>
            <a:pPr marL="1076325" lvl="1" indent="-508000" eaLnBrk="1" hangingPunct="1">
              <a:lnSpc>
                <a:spcPct val="90000"/>
              </a:lnSpc>
            </a:pPr>
            <a:r>
              <a:rPr lang="en-US" dirty="0" smtClean="0"/>
              <a:t>Request must be in writing</a:t>
            </a:r>
          </a:p>
          <a:p>
            <a:pPr marL="1076325" lvl="1" indent="-508000" eaLnBrk="1" hangingPunct="1">
              <a:lnSpc>
                <a:spcPct val="90000"/>
              </a:lnSpc>
            </a:pPr>
            <a:r>
              <a:rPr lang="en-US" dirty="0" smtClean="0"/>
              <a:t>No information will be released to anyone</a:t>
            </a:r>
          </a:p>
          <a:p>
            <a:pPr marL="403225" indent="-403225" eaLnBrk="1" hangingPunct="1">
              <a:lnSpc>
                <a:spcPct val="90000"/>
              </a:lnSpc>
            </a:pPr>
            <a:r>
              <a:rPr lang="en-US" sz="2800" dirty="0" smtClean="0"/>
              <a:t>Gifts of Marketable Securities</a:t>
            </a:r>
          </a:p>
          <a:p>
            <a:pPr marL="403225" indent="-403225" eaLnBrk="1" hangingPunct="1">
              <a:lnSpc>
                <a:spcPct val="90000"/>
              </a:lnSpc>
              <a:buFontTx/>
              <a:buNone/>
            </a:pPr>
            <a:endParaRPr lang="en-US" sz="2800" dirty="0" smtClean="0"/>
          </a:p>
          <a:p>
            <a:pPr marL="403225" indent="-403225" eaLnBrk="1" hangingPunct="1">
              <a:lnSpc>
                <a:spcPct val="90000"/>
              </a:lnSpc>
              <a:buFontTx/>
              <a:buNone/>
            </a:pPr>
            <a:endParaRPr lang="en-US" sz="2800" dirty="0" smtClean="0"/>
          </a:p>
          <a:p>
            <a:pPr marL="403225" indent="-403225"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04850"/>
            <a:ext cx="8229600" cy="819150"/>
          </a:xfrm>
        </p:spPr>
        <p:txBody>
          <a:bodyPr/>
          <a:lstStyle/>
          <a:p>
            <a:pPr eaLnBrk="1" hangingPunct="1"/>
            <a:r>
              <a:rPr lang="en-US" sz="3600" dirty="0" smtClean="0"/>
              <a:t>Gifts in Kind</a:t>
            </a:r>
          </a:p>
        </p:txBody>
      </p:sp>
      <p:sp>
        <p:nvSpPr>
          <p:cNvPr id="39939" name="Rectangle 3"/>
          <p:cNvSpPr>
            <a:spLocks noGrp="1" noChangeArrowheads="1"/>
          </p:cNvSpPr>
          <p:nvPr>
            <p:ph idx="1"/>
          </p:nvPr>
        </p:nvSpPr>
        <p:spPr>
          <a:xfrm>
            <a:off x="457200" y="1676401"/>
            <a:ext cx="8229600" cy="4648200"/>
          </a:xfrm>
        </p:spPr>
        <p:txBody>
          <a:bodyPr/>
          <a:lstStyle/>
          <a:p>
            <a:pPr marL="403225" indent="-403225" eaLnBrk="1" hangingPunct="1">
              <a:lnSpc>
                <a:spcPct val="90000"/>
              </a:lnSpc>
              <a:spcBef>
                <a:spcPct val="0"/>
              </a:spcBef>
              <a:buFontTx/>
              <a:buNone/>
            </a:pPr>
            <a:r>
              <a:rPr lang="en-US" sz="2400" b="1" dirty="0" smtClean="0"/>
              <a:t>Gifts-in-Kind (tangible items) - </a:t>
            </a:r>
            <a:r>
              <a:rPr lang="en-US" sz="2400" dirty="0" smtClean="0"/>
              <a:t>must have a “</a:t>
            </a:r>
            <a:r>
              <a:rPr lang="en-US" sz="2400" b="1" dirty="0" smtClean="0"/>
              <a:t>related use</a:t>
            </a:r>
            <a:r>
              <a:rPr lang="en-US" sz="2400" dirty="0" smtClean="0"/>
              <a:t>” to UCSD; exceptions for appreciated property of securities and real estate </a:t>
            </a:r>
          </a:p>
          <a:p>
            <a:pPr marL="403225" indent="-403225" eaLnBrk="1" hangingPunct="1">
              <a:lnSpc>
                <a:spcPct val="90000"/>
              </a:lnSpc>
            </a:pPr>
            <a:r>
              <a:rPr lang="en-US" sz="2400" dirty="0" smtClean="0"/>
              <a:t>Usually valued at fair market value</a:t>
            </a:r>
          </a:p>
          <a:p>
            <a:pPr marL="403225" indent="-403225" eaLnBrk="1" hangingPunct="1">
              <a:lnSpc>
                <a:spcPct val="90000"/>
              </a:lnSpc>
            </a:pPr>
            <a:r>
              <a:rPr lang="en-US" sz="2400" dirty="0" smtClean="0"/>
              <a:t>If a gift of inventory,  valued at the cost UCSD would have paid to purchase</a:t>
            </a:r>
          </a:p>
          <a:p>
            <a:pPr marL="403225" indent="-403225" eaLnBrk="1" hangingPunct="1">
              <a:lnSpc>
                <a:spcPct val="90000"/>
              </a:lnSpc>
            </a:pPr>
            <a:r>
              <a:rPr lang="en-US" sz="2400" dirty="0" smtClean="0"/>
              <a:t>Equipment gifts ( whether new or used):  </a:t>
            </a:r>
          </a:p>
          <a:p>
            <a:pPr marL="769938" lvl="1" indent="-403225" eaLnBrk="1" hangingPunct="1">
              <a:lnSpc>
                <a:spcPct val="90000"/>
              </a:lnSpc>
            </a:pPr>
            <a:r>
              <a:rPr lang="en-US" dirty="0" smtClean="0"/>
              <a:t>Must have a department owner before they are accepted</a:t>
            </a:r>
          </a:p>
          <a:p>
            <a:pPr marL="769938" lvl="1" indent="-403225" eaLnBrk="1" hangingPunct="1">
              <a:lnSpc>
                <a:spcPct val="90000"/>
              </a:lnSpc>
            </a:pPr>
            <a:r>
              <a:rPr lang="en-US" dirty="0" smtClean="0"/>
              <a:t>Are documented using a gift letter or deed of gift form</a:t>
            </a:r>
          </a:p>
          <a:p>
            <a:pPr marL="769938" lvl="1" indent="-403225" eaLnBrk="1" hangingPunct="1">
              <a:lnSpc>
                <a:spcPct val="90000"/>
              </a:lnSpc>
            </a:pPr>
            <a:r>
              <a:rPr lang="en-US" dirty="0" smtClean="0"/>
              <a:t>For used for equipment – we need to ensure it is safe, and we often ask for help to determine the value from UCSD Procurement</a:t>
            </a:r>
          </a:p>
          <a:p>
            <a:pPr marL="403225" indent="-403225" eaLnBrk="1" hangingPunct="1">
              <a:lnSpc>
                <a:spcPct val="90000"/>
              </a:lnSpc>
              <a:spcBef>
                <a:spcPct val="0"/>
              </a:spcBef>
              <a:buFontTx/>
              <a:buNone/>
            </a:pPr>
            <a:endParaRPr 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Outs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5" name="Rectangle 4"/>
          <p:cNvSpPr/>
          <p:nvPr/>
        </p:nvSpPr>
        <p:spPr>
          <a:xfrm>
            <a:off x="2590800" y="2438400"/>
            <a:ext cx="2481263" cy="61555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Cheat Sheet</a:t>
            </a:r>
            <a:endParaRPr lang="en-US" sz="3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2" descr="https://sp3.yimg.com/ib/th?id=HN.60805289971902315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86200"/>
            <a:ext cx="13620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0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b="1" dirty="0" smtClean="0"/>
              <a:t>Gifts in Kind</a:t>
            </a:r>
            <a:endParaRPr lang="en-US" b="1" i="1" dirty="0" smtClean="0"/>
          </a:p>
        </p:txBody>
      </p:sp>
      <p:sp>
        <p:nvSpPr>
          <p:cNvPr id="40963" name="Rectangle 3"/>
          <p:cNvSpPr>
            <a:spLocks noGrp="1" noChangeArrowheads="1"/>
          </p:cNvSpPr>
          <p:nvPr>
            <p:ph idx="1"/>
          </p:nvPr>
        </p:nvSpPr>
        <p:spPr/>
        <p:txBody>
          <a:bodyPr/>
          <a:lstStyle/>
          <a:p>
            <a:pPr marL="403225" indent="-403225" eaLnBrk="1" hangingPunct="1">
              <a:lnSpc>
                <a:spcPct val="90000"/>
              </a:lnSpc>
            </a:pPr>
            <a:r>
              <a:rPr lang="en-US" sz="2400" dirty="0" smtClean="0"/>
              <a:t>Free or reduced cost </a:t>
            </a:r>
            <a:r>
              <a:rPr lang="en-US" sz="2400" i="1" dirty="0" smtClean="0"/>
              <a:t>services</a:t>
            </a:r>
            <a:r>
              <a:rPr lang="en-US" sz="2400" dirty="0" smtClean="0"/>
              <a:t> are considered “Lost Income” and </a:t>
            </a:r>
            <a:r>
              <a:rPr lang="en-US" sz="2400" b="1" u="sng" dirty="0" smtClean="0"/>
              <a:t>are not charitable gifts</a:t>
            </a:r>
            <a:r>
              <a:rPr lang="en-US" sz="2400" dirty="0" smtClean="0"/>
              <a:t>.  </a:t>
            </a:r>
          </a:p>
          <a:p>
            <a:pPr marL="403225" indent="-403225" eaLnBrk="1" hangingPunct="1">
              <a:lnSpc>
                <a:spcPct val="90000"/>
              </a:lnSpc>
            </a:pPr>
            <a:r>
              <a:rPr lang="en-US" sz="2400" dirty="0" smtClean="0"/>
              <a:t>Only out-of-pocket costs related to providing these gifts may be deducted by the donor.</a:t>
            </a:r>
          </a:p>
          <a:p>
            <a:pPr marL="403225" indent="-403225" eaLnBrk="1" hangingPunct="1">
              <a:lnSpc>
                <a:spcPct val="90000"/>
              </a:lnSpc>
            </a:pPr>
            <a:r>
              <a:rPr lang="en-US" sz="2400" dirty="0" smtClean="0"/>
              <a:t>Out of pocket costs donors incur in hosting events for UCSD are deductible and we are happy to help document them.</a:t>
            </a:r>
          </a:p>
          <a:p>
            <a:pPr marL="403225" indent="-403225" eaLnBrk="1" hangingPunct="1">
              <a:lnSpc>
                <a:spcPct val="90000"/>
              </a:lnSpc>
            </a:pPr>
            <a:r>
              <a:rPr lang="en-US" sz="2400" dirty="0" smtClean="0"/>
              <a:t>Real estate gifts require a great deal of due diligence and are handled as a planned gift.</a:t>
            </a:r>
          </a:p>
          <a:p>
            <a:pPr marL="403225" indent="-403225" eaLnBrk="1" hangingPunct="1">
              <a:lnSpc>
                <a:spcPct val="90000"/>
              </a:lnSpc>
            </a:pPr>
            <a:r>
              <a:rPr lang="en-US" sz="2400" dirty="0" smtClean="0"/>
              <a:t>Gifts of art are tricky and not always desired. There is a POLICY!  Talk to us first.</a:t>
            </a:r>
          </a:p>
          <a:p>
            <a:pPr marL="403225" indent="-403225" eaLnBrk="1" hangingPunct="1">
              <a:lnSpc>
                <a:spcPct val="90000"/>
              </a:lnSpc>
              <a:spcBef>
                <a:spcPct val="0"/>
              </a:spcBef>
              <a:buFontTx/>
              <a:buNone/>
            </a:pPr>
            <a:endParaRPr lang="en-US"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600" dirty="0" smtClean="0"/>
              <a:t>Gifts in Kind</a:t>
            </a:r>
            <a:endParaRPr lang="en-US" sz="3600" i="1" dirty="0" smtClean="0"/>
          </a:p>
        </p:txBody>
      </p:sp>
      <p:sp>
        <p:nvSpPr>
          <p:cNvPr id="40963" name="Rectangle 3"/>
          <p:cNvSpPr>
            <a:spLocks noGrp="1" noChangeArrowheads="1"/>
          </p:cNvSpPr>
          <p:nvPr>
            <p:ph idx="1"/>
          </p:nvPr>
        </p:nvSpPr>
        <p:spPr/>
        <p:txBody>
          <a:bodyPr/>
          <a:lstStyle/>
          <a:p>
            <a:pPr marL="0" indent="0" eaLnBrk="1" hangingPunct="1">
              <a:lnSpc>
                <a:spcPct val="90000"/>
              </a:lnSpc>
              <a:spcBef>
                <a:spcPct val="0"/>
              </a:spcBef>
              <a:buNone/>
            </a:pPr>
            <a:endParaRPr lang="en-US" sz="2400" dirty="0" smtClean="0"/>
          </a:p>
          <a:p>
            <a:pPr marL="403225" indent="-403225" eaLnBrk="1" hangingPunct="1">
              <a:lnSpc>
                <a:spcPct val="90000"/>
              </a:lnSpc>
              <a:spcBef>
                <a:spcPct val="0"/>
              </a:spcBef>
            </a:pPr>
            <a:r>
              <a:rPr lang="en-US" sz="2400" dirty="0" smtClean="0"/>
              <a:t>Significant gifts in kind, such as expensive equipment cannot have too many terms and conditions, and if </a:t>
            </a:r>
            <a:r>
              <a:rPr lang="en-US" sz="2400" u="sng" dirty="0" smtClean="0"/>
              <a:t>any</a:t>
            </a:r>
            <a:r>
              <a:rPr lang="en-US" sz="2400" dirty="0" smtClean="0"/>
              <a:t> payment is required there will be implications related to competitive bidding requirements. </a:t>
            </a:r>
          </a:p>
          <a:p>
            <a:pPr marL="0" indent="0" eaLnBrk="1" hangingPunct="1">
              <a:lnSpc>
                <a:spcPct val="90000"/>
              </a:lnSpc>
              <a:spcBef>
                <a:spcPct val="0"/>
              </a:spcBef>
              <a:buNone/>
            </a:pPr>
            <a:r>
              <a:rPr lang="en-US" sz="2400" dirty="0" smtClean="0"/>
              <a:t> </a:t>
            </a:r>
          </a:p>
          <a:p>
            <a:pPr marL="403225" indent="-403225" eaLnBrk="1" hangingPunct="1">
              <a:lnSpc>
                <a:spcPct val="90000"/>
              </a:lnSpc>
              <a:spcBef>
                <a:spcPct val="0"/>
              </a:spcBef>
            </a:pPr>
            <a:r>
              <a:rPr lang="en-US" sz="2400" dirty="0" smtClean="0"/>
              <a:t>There may also be issues even when an outright gift related to competitive bidding.</a:t>
            </a:r>
          </a:p>
          <a:p>
            <a:pPr marL="0" indent="0" eaLnBrk="1" hangingPunct="1">
              <a:lnSpc>
                <a:spcPct val="90000"/>
              </a:lnSpc>
              <a:spcBef>
                <a:spcPct val="0"/>
              </a:spcBef>
              <a:buNone/>
            </a:pPr>
            <a:endParaRPr lang="en-US" sz="2400" dirty="0" smtClean="0"/>
          </a:p>
          <a:p>
            <a:pPr marL="769938" lvl="1" indent="-403225" eaLnBrk="1" hangingPunct="1">
              <a:lnSpc>
                <a:spcPct val="90000"/>
              </a:lnSpc>
              <a:spcBef>
                <a:spcPct val="0"/>
              </a:spcBef>
            </a:pPr>
            <a:r>
              <a:rPr lang="en-US" sz="2200" dirty="0" smtClean="0"/>
              <a:t>Purchasing will have to be deeply involved to protect UCSD from claims of unfair  business practices.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600" dirty="0" smtClean="0"/>
              <a:t>Gifts in Kind</a:t>
            </a:r>
            <a:endParaRPr lang="en-US" sz="3600" i="1" dirty="0" smtClean="0"/>
          </a:p>
        </p:txBody>
      </p:sp>
      <p:sp>
        <p:nvSpPr>
          <p:cNvPr id="41987" name="Rectangle 3"/>
          <p:cNvSpPr>
            <a:spLocks noGrp="1" noChangeArrowheads="1"/>
          </p:cNvSpPr>
          <p:nvPr>
            <p:ph idx="1"/>
          </p:nvPr>
        </p:nvSpPr>
        <p:spPr/>
        <p:txBody>
          <a:bodyPr/>
          <a:lstStyle/>
          <a:p>
            <a:pPr marL="463550" indent="-463550" eaLnBrk="1" hangingPunct="1">
              <a:lnSpc>
                <a:spcPct val="90000"/>
              </a:lnSpc>
            </a:pPr>
            <a:r>
              <a:rPr lang="en-US" sz="2400" dirty="0" smtClean="0"/>
              <a:t>If the FMV of a GIK is $5,000 or more, an </a:t>
            </a:r>
            <a:r>
              <a:rPr lang="en-US" sz="2400" u="sng" dirty="0" smtClean="0"/>
              <a:t>individual</a:t>
            </a:r>
            <a:r>
              <a:rPr lang="en-US" sz="2400" dirty="0" smtClean="0"/>
              <a:t> donor will need a current appraisal (dated within 60 days of the gift date) and must submit an IRS </a:t>
            </a:r>
            <a:r>
              <a:rPr lang="en-US" sz="2400" dirty="0" smtClean="0">
                <a:hlinkClick r:id="rId2"/>
              </a:rPr>
              <a:t>Form 8283</a:t>
            </a:r>
            <a:r>
              <a:rPr lang="en-US" sz="2400" dirty="0" smtClean="0"/>
              <a:t> with tax return.</a:t>
            </a:r>
          </a:p>
          <a:p>
            <a:pPr marL="0" indent="0" eaLnBrk="1" hangingPunct="1">
              <a:lnSpc>
                <a:spcPct val="90000"/>
              </a:lnSpc>
              <a:buNone/>
            </a:pPr>
            <a:endParaRPr lang="en-US" sz="2400" dirty="0" smtClean="0"/>
          </a:p>
          <a:p>
            <a:pPr marL="463550" indent="-463550" eaLnBrk="1" hangingPunct="1">
              <a:lnSpc>
                <a:spcPct val="90000"/>
              </a:lnSpc>
            </a:pPr>
            <a:r>
              <a:rPr lang="en-US" sz="2400" dirty="0" smtClean="0"/>
              <a:t>Gifts-in-kind are receipted with a description of the gift </a:t>
            </a:r>
            <a:r>
              <a:rPr lang="en-US" sz="2400" b="1" i="1" dirty="0" smtClean="0"/>
              <a:t>only </a:t>
            </a:r>
            <a:r>
              <a:rPr lang="en-US" sz="2400" dirty="0" smtClean="0"/>
              <a:t>-- “value as declared by donor” is listed as the amount. </a:t>
            </a:r>
          </a:p>
          <a:p>
            <a:pPr marL="0" indent="0" eaLnBrk="1" hangingPunct="1">
              <a:lnSpc>
                <a:spcPct val="90000"/>
              </a:lnSpc>
              <a:buNone/>
            </a:pPr>
            <a:endParaRPr lang="en-US" sz="2400" dirty="0" smtClean="0"/>
          </a:p>
          <a:p>
            <a:pPr marL="463550" indent="-463550" eaLnBrk="1" hangingPunct="1">
              <a:lnSpc>
                <a:spcPct val="90000"/>
              </a:lnSpc>
            </a:pPr>
            <a:r>
              <a:rPr lang="en-US" sz="2400" dirty="0" smtClean="0"/>
              <a:t>Donors are responsible for determining the deducted amount on their tax returns.</a:t>
            </a:r>
            <a:endParaRPr lang="en-US" sz="2400" b="1" i="1" dirty="0" smtClean="0"/>
          </a:p>
          <a:p>
            <a:pPr marL="463550" indent="-463550" eaLnBrk="1" hangingPunct="1">
              <a:lnSpc>
                <a:spcPct val="90000"/>
              </a:lnSpc>
              <a:buFontTx/>
              <a:buNone/>
            </a:pPr>
            <a:endParaRPr lang="en-US" sz="2800" dirty="0" smtClean="0"/>
          </a:p>
          <a:p>
            <a:pPr marL="463550" indent="-463550" eaLnBrk="1" hangingPunct="1">
              <a:lnSpc>
                <a:spcPct val="90000"/>
              </a:lnSpc>
              <a:buFontTx/>
              <a:buNone/>
            </a:pPr>
            <a:endParaRPr lang="en-US" sz="2800" dirty="0" smtClean="0"/>
          </a:p>
          <a:p>
            <a:pPr marL="463550" indent="-463550"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lstStyle/>
          <a:p>
            <a:pPr eaLnBrk="1" fontAlgn="auto" hangingPunct="1">
              <a:spcAft>
                <a:spcPts val="0"/>
              </a:spcAft>
              <a:defRPr/>
            </a:pPr>
            <a:r>
              <a:rPr lang="en-US" sz="4000" dirty="0" smtClean="0"/>
              <a:t>Special Events – Special Rules</a:t>
            </a:r>
            <a:endParaRPr lang="en-US" sz="4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04850"/>
            <a:ext cx="8229600" cy="666750"/>
          </a:xfrm>
        </p:spPr>
        <p:txBody>
          <a:bodyPr/>
          <a:lstStyle/>
          <a:p>
            <a:pPr eaLnBrk="1" hangingPunct="1"/>
            <a:r>
              <a:rPr lang="en-US" sz="3600" dirty="0" smtClean="0"/>
              <a:t>Event Tickets</a:t>
            </a:r>
          </a:p>
        </p:txBody>
      </p:sp>
      <p:sp>
        <p:nvSpPr>
          <p:cNvPr id="22531" name="Rectangle 3"/>
          <p:cNvSpPr>
            <a:spLocks noGrp="1" noChangeArrowheads="1"/>
          </p:cNvSpPr>
          <p:nvPr>
            <p:ph idx="1"/>
          </p:nvPr>
        </p:nvSpPr>
        <p:spPr>
          <a:xfrm>
            <a:off x="457200" y="1295400"/>
            <a:ext cx="8229600" cy="5029200"/>
          </a:xfrm>
        </p:spPr>
        <p:txBody>
          <a:bodyPr/>
          <a:lstStyle/>
          <a:p>
            <a:pPr marL="403225" indent="-403225" eaLnBrk="1" hangingPunct="1">
              <a:lnSpc>
                <a:spcPct val="80000"/>
              </a:lnSpc>
              <a:buFont typeface="Wingdings 2" pitchFamily="18" charset="2"/>
              <a:buNone/>
              <a:defRPr/>
            </a:pPr>
            <a:endParaRPr lang="en-US" sz="2400" dirty="0" smtClean="0"/>
          </a:p>
          <a:p>
            <a:pPr marL="403225" indent="-403225" eaLnBrk="1" hangingPunct="1">
              <a:lnSpc>
                <a:spcPct val="80000"/>
              </a:lnSpc>
              <a:buFont typeface="Wingdings 2" pitchFamily="18" charset="2"/>
              <a:buNone/>
              <a:defRPr/>
            </a:pPr>
            <a:r>
              <a:rPr lang="en-US" sz="2400" dirty="0" smtClean="0"/>
              <a:t>Often have a Quid pro quo component– defined as “value received” (get what you pay for)</a:t>
            </a:r>
          </a:p>
          <a:p>
            <a:pPr marL="403225" indent="-403225" eaLnBrk="1" hangingPunct="1">
              <a:lnSpc>
                <a:spcPct val="80000"/>
              </a:lnSpc>
              <a:defRPr/>
            </a:pPr>
            <a:r>
              <a:rPr lang="en-US" sz="2400" dirty="0" smtClean="0"/>
              <a:t>IRS rules: the charity is responsible to specifically disclose, at the time of solicitation, the fair market value (FMV) of any benefits a donor receives in exchange for a gift.  </a:t>
            </a:r>
          </a:p>
          <a:p>
            <a:pPr marL="403225" indent="-403225" eaLnBrk="1" hangingPunct="1">
              <a:lnSpc>
                <a:spcPct val="80000"/>
              </a:lnSpc>
              <a:defRPr/>
            </a:pPr>
            <a:r>
              <a:rPr lang="en-US" sz="2400" dirty="0" smtClean="0"/>
              <a:t>Special events are notorious for this: meals, entertainment, drink, valet, music, etc. </a:t>
            </a:r>
          </a:p>
          <a:p>
            <a:pPr marL="403225" indent="-403225" eaLnBrk="1" hangingPunct="1">
              <a:lnSpc>
                <a:spcPct val="80000"/>
              </a:lnSpc>
              <a:defRPr/>
            </a:pPr>
            <a:r>
              <a:rPr lang="en-US" sz="2400" dirty="0" smtClean="0"/>
              <a:t>The cost to the charity of providing these items to the charity </a:t>
            </a:r>
            <a:r>
              <a:rPr lang="en-US" sz="2400" u="sng" dirty="0" smtClean="0"/>
              <a:t>is not </a:t>
            </a:r>
            <a:r>
              <a:rPr lang="en-US" sz="2400" dirty="0" smtClean="0"/>
              <a:t>necessarily a measure of FMV, especially if the costs were underwritten.</a:t>
            </a:r>
          </a:p>
          <a:p>
            <a:pPr marL="403225" indent="-403225" eaLnBrk="1" hangingPunct="1">
              <a:lnSpc>
                <a:spcPct val="80000"/>
              </a:lnSpc>
              <a:defRPr/>
            </a:pPr>
            <a:r>
              <a:rPr lang="en-US" sz="2400" dirty="0" smtClean="0">
                <a:solidFill>
                  <a:srgbClr val="FF0000"/>
                </a:solidFill>
              </a:rPr>
              <a:t>The charity must disclose the FMV of the benefits at the time of solicitation, which is not a tax deductible gift!!!!</a:t>
            </a:r>
          </a:p>
          <a:p>
            <a:pPr eaLnBrk="1" hangingPunct="1">
              <a:lnSpc>
                <a:spcPct val="80000"/>
              </a:lnSpc>
              <a:buFontTx/>
              <a:buNone/>
              <a:defRPr/>
            </a:pPr>
            <a:endParaRPr lang="en-US" sz="2800" dirty="0" smtClean="0"/>
          </a:p>
        </p:txBody>
      </p:sp>
      <p:pic>
        <p:nvPicPr>
          <p:cNvPr id="4" name="Picture 2" descr="https://sp3.yimg.com/ib/th?id=HN.60805289971902315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057275"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04850"/>
            <a:ext cx="8229600" cy="666750"/>
          </a:xfrm>
        </p:spPr>
        <p:txBody>
          <a:bodyPr/>
          <a:lstStyle/>
          <a:p>
            <a:pPr eaLnBrk="1" hangingPunct="1"/>
            <a:r>
              <a:rPr lang="en-US" sz="3600" dirty="0" smtClean="0"/>
              <a:t>HOW TO DISCLOSE “quid pro quo?”</a:t>
            </a:r>
          </a:p>
        </p:txBody>
      </p:sp>
      <p:sp>
        <p:nvSpPr>
          <p:cNvPr id="22531" name="Rectangle 3"/>
          <p:cNvSpPr>
            <a:spLocks noGrp="1" noChangeArrowheads="1"/>
          </p:cNvSpPr>
          <p:nvPr>
            <p:ph idx="1"/>
          </p:nvPr>
        </p:nvSpPr>
        <p:spPr>
          <a:xfrm>
            <a:off x="457200" y="1295400"/>
            <a:ext cx="8229600" cy="5029200"/>
          </a:xfrm>
        </p:spPr>
        <p:txBody>
          <a:bodyPr/>
          <a:lstStyle/>
          <a:p>
            <a:pPr marL="403225" indent="-403225" eaLnBrk="1" hangingPunct="1">
              <a:lnSpc>
                <a:spcPct val="80000"/>
              </a:lnSpc>
              <a:buFont typeface="Wingdings 2" pitchFamily="18" charset="2"/>
              <a:buNone/>
              <a:defRPr/>
            </a:pPr>
            <a:endParaRPr lang="en-US" sz="2400" dirty="0" smtClean="0"/>
          </a:p>
          <a:p>
            <a:pPr marL="403225" indent="-403225" eaLnBrk="1" hangingPunct="1">
              <a:lnSpc>
                <a:spcPct val="80000"/>
              </a:lnSpc>
              <a:defRPr/>
            </a:pPr>
            <a:r>
              <a:rPr lang="en-US" sz="2400" dirty="0" smtClean="0"/>
              <a:t>How do I value “</a:t>
            </a:r>
            <a:r>
              <a:rPr lang="en-US" sz="2400" dirty="0" err="1" smtClean="0"/>
              <a:t>quids</a:t>
            </a:r>
            <a:r>
              <a:rPr lang="en-US" sz="2400" dirty="0" smtClean="0"/>
              <a:t>”?</a:t>
            </a:r>
          </a:p>
          <a:p>
            <a:pPr marL="769938" lvl="1" indent="-403225" eaLnBrk="1" hangingPunct="1">
              <a:lnSpc>
                <a:spcPct val="80000"/>
              </a:lnSpc>
              <a:defRPr/>
            </a:pPr>
            <a:r>
              <a:rPr lang="en-US" sz="2200" dirty="0" smtClean="0"/>
              <a:t>Look up fair market values on public venues </a:t>
            </a:r>
          </a:p>
          <a:p>
            <a:pPr marL="769938" lvl="1" indent="-403225" eaLnBrk="1" hangingPunct="1">
              <a:lnSpc>
                <a:spcPct val="80000"/>
              </a:lnSpc>
              <a:defRPr/>
            </a:pPr>
            <a:r>
              <a:rPr lang="en-US" sz="2200" dirty="0" smtClean="0"/>
              <a:t>For example:  </a:t>
            </a:r>
          </a:p>
          <a:p>
            <a:pPr marL="1044575" lvl="2" indent="-403225" eaLnBrk="1" hangingPunct="1">
              <a:lnSpc>
                <a:spcPct val="80000"/>
              </a:lnSpc>
              <a:defRPr/>
            </a:pPr>
            <a:r>
              <a:rPr lang="en-US" sz="1900" dirty="0" smtClean="0"/>
              <a:t>Hotel rooms – standard published rates</a:t>
            </a:r>
          </a:p>
          <a:p>
            <a:pPr marL="1044575" lvl="2" indent="-403225" eaLnBrk="1" hangingPunct="1">
              <a:lnSpc>
                <a:spcPct val="80000"/>
              </a:lnSpc>
              <a:defRPr/>
            </a:pPr>
            <a:r>
              <a:rPr lang="en-US" sz="1900" dirty="0" smtClean="0"/>
              <a:t>Meals – what would you pay in a restaurant?</a:t>
            </a:r>
          </a:p>
          <a:p>
            <a:pPr marL="1044575" lvl="2" indent="-403225" eaLnBrk="1" hangingPunct="1">
              <a:lnSpc>
                <a:spcPct val="80000"/>
              </a:lnSpc>
              <a:defRPr/>
            </a:pPr>
            <a:r>
              <a:rPr lang="en-US" sz="1900" dirty="0" smtClean="0"/>
              <a:t>An “evening” out – what would that cost?</a:t>
            </a:r>
          </a:p>
          <a:p>
            <a:pPr marL="1044575" lvl="2" indent="-403225" eaLnBrk="1" hangingPunct="1">
              <a:lnSpc>
                <a:spcPct val="80000"/>
              </a:lnSpc>
              <a:defRPr/>
            </a:pPr>
            <a:r>
              <a:rPr lang="en-US" sz="1900" dirty="0" smtClean="0"/>
              <a:t>Perks – like give away packages – what would it cost to buy it?</a:t>
            </a:r>
          </a:p>
          <a:p>
            <a:pPr marL="1044575" lvl="2" indent="-403225" eaLnBrk="1" hangingPunct="1">
              <a:lnSpc>
                <a:spcPct val="80000"/>
              </a:lnSpc>
              <a:defRPr/>
            </a:pPr>
            <a:r>
              <a:rPr lang="en-US" sz="1900" dirty="0" smtClean="0"/>
              <a:t>NOTE:  OUR COST may not be FMV!</a:t>
            </a:r>
          </a:p>
          <a:p>
            <a:pPr marL="1044575" lvl="2" indent="-403225" eaLnBrk="1" hangingPunct="1">
              <a:lnSpc>
                <a:spcPct val="80000"/>
              </a:lnSpc>
              <a:defRPr/>
            </a:pPr>
            <a:endParaRPr lang="en-US" dirty="0"/>
          </a:p>
          <a:p>
            <a:pPr marL="342900" indent="-342900" eaLnBrk="1" hangingPunct="1">
              <a:lnSpc>
                <a:spcPct val="80000"/>
              </a:lnSpc>
              <a:defRPr/>
            </a:pPr>
            <a:r>
              <a:rPr lang="en-US" dirty="0" smtClean="0"/>
              <a:t>Disclosure examples:</a:t>
            </a:r>
          </a:p>
          <a:p>
            <a:pPr marL="0" indent="0" eaLnBrk="1" hangingPunct="1">
              <a:lnSpc>
                <a:spcPct val="80000"/>
              </a:lnSpc>
              <a:buNone/>
              <a:defRPr/>
            </a:pPr>
            <a:r>
              <a:rPr lang="en-US" sz="2000" dirty="0" smtClean="0"/>
              <a:t>“$_____ of your payment is tax deductible; $_____ represents the estimated fair market value of the benefits provided.” or </a:t>
            </a:r>
          </a:p>
          <a:p>
            <a:pPr marL="0" indent="0" eaLnBrk="1" hangingPunct="1">
              <a:lnSpc>
                <a:spcPct val="80000"/>
              </a:lnSpc>
              <a:buNone/>
              <a:defRPr/>
            </a:pPr>
            <a:endParaRPr lang="en-US" sz="2000" dirty="0"/>
          </a:p>
          <a:p>
            <a:pPr marL="0" indent="0" eaLnBrk="1" hangingPunct="1">
              <a:lnSpc>
                <a:spcPct val="80000"/>
              </a:lnSpc>
              <a:buNone/>
              <a:defRPr/>
            </a:pPr>
            <a:r>
              <a:rPr lang="en-US" sz="2000" dirty="0" smtClean="0"/>
              <a:t>“tax deductible amount is $____________”</a:t>
            </a:r>
            <a:endParaRPr lang="en-US" dirty="0"/>
          </a:p>
          <a:p>
            <a:pPr marL="366713" lvl="1" indent="0" eaLnBrk="1" hangingPunct="1">
              <a:lnSpc>
                <a:spcPct val="80000"/>
              </a:lnSpc>
              <a:buNone/>
              <a:defRPr/>
            </a:pPr>
            <a:endParaRPr lang="en-US" sz="2200" dirty="0" smtClean="0"/>
          </a:p>
          <a:p>
            <a:pPr marL="769938" lvl="1" indent="-403225" eaLnBrk="1" hangingPunct="1">
              <a:lnSpc>
                <a:spcPct val="80000"/>
              </a:lnSpc>
              <a:defRPr/>
            </a:pPr>
            <a:endParaRPr lang="en-US" sz="2200" dirty="0" smtClean="0"/>
          </a:p>
          <a:p>
            <a:pPr eaLnBrk="1" hangingPunct="1">
              <a:lnSpc>
                <a:spcPct val="80000"/>
              </a:lnSpc>
              <a:buFontTx/>
              <a:buNone/>
              <a:defRPr/>
            </a:pPr>
            <a:endParaRPr lang="en-US" sz="2800" dirty="0" smtClean="0"/>
          </a:p>
        </p:txBody>
      </p:sp>
      <p:pic>
        <p:nvPicPr>
          <p:cNvPr id="4" name="Picture 2" descr="https://sp3.yimg.com/ib/th?id=HN.60805289971902315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0572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0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IRS Disclosure </a:t>
            </a:r>
            <a:r>
              <a:rPr lang="en-US" sz="4400" dirty="0" err="1" smtClean="0"/>
              <a:t>Regs</a:t>
            </a:r>
            <a:r>
              <a:rPr lang="en-US" sz="4400" dirty="0" smtClean="0"/>
              <a:t> and Example</a:t>
            </a:r>
            <a:endParaRPr lang="en-US" sz="4400" dirty="0"/>
          </a:p>
        </p:txBody>
      </p:sp>
      <p:pic>
        <p:nvPicPr>
          <p:cNvPr id="266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8892" y="1981201"/>
            <a:ext cx="368690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1"/>
            <a:ext cx="3657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7844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IRS Penalties</a:t>
            </a:r>
            <a:endParaRPr lang="en-US" sz="4400"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1"/>
            <a:ext cx="6705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4318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r>
              <a:rPr lang="en-US" sz="3600" dirty="0" smtClean="0"/>
              <a:t>UCSD Ticket/Table Disclosure Example</a:t>
            </a:r>
            <a:endParaRPr lang="en-US" sz="3600" dirty="0"/>
          </a:p>
        </p:txBody>
      </p:sp>
      <p:sp>
        <p:nvSpPr>
          <p:cNvPr id="3" name="Content Placeholder 2"/>
          <p:cNvSpPr>
            <a:spLocks noGrp="1"/>
          </p:cNvSpPr>
          <p:nvPr>
            <p:ph idx="1"/>
          </p:nvPr>
        </p:nvSpPr>
        <p:spPr/>
        <p:txBody>
          <a:bodyPr/>
          <a:lstStyle/>
          <a:p>
            <a:pPr marL="0" indent="0">
              <a:buNone/>
            </a:pPr>
            <a:r>
              <a:rPr lang="en-US" sz="2000" dirty="0" smtClean="0"/>
              <a:t>“The price of each ticket, less</a:t>
            </a:r>
          </a:p>
          <a:p>
            <a:pPr marL="0" indent="0">
              <a:buNone/>
            </a:pPr>
            <a:r>
              <a:rPr lang="en-US" sz="2000" dirty="0" smtClean="0"/>
              <a:t>$140, or $1400 per table, is tax </a:t>
            </a:r>
          </a:p>
          <a:p>
            <a:pPr marL="0" indent="0">
              <a:buNone/>
            </a:pPr>
            <a:r>
              <a:rPr lang="en-US" sz="2000" dirty="0" smtClean="0"/>
              <a:t>deductible as a charitable </a:t>
            </a:r>
          </a:p>
          <a:p>
            <a:pPr marL="0" indent="0">
              <a:buNone/>
            </a:pPr>
            <a:r>
              <a:rPr lang="en-US" sz="2000" dirty="0"/>
              <a:t>d</a:t>
            </a:r>
            <a:r>
              <a:rPr lang="en-US" sz="2000" dirty="0" smtClean="0"/>
              <a:t>onation”</a:t>
            </a:r>
          </a:p>
          <a:p>
            <a:pPr marL="0" indent="0">
              <a:buNone/>
            </a:pPr>
            <a:endParaRPr lang="en-US" sz="2000" dirty="0" smtClean="0"/>
          </a:p>
          <a:p>
            <a:pPr marL="0" indent="0">
              <a:buNone/>
            </a:pPr>
            <a:r>
              <a:rPr lang="en-US" sz="2000" dirty="0" smtClean="0"/>
              <a:t>Or:</a:t>
            </a:r>
          </a:p>
          <a:p>
            <a:pPr marL="0" indent="0">
              <a:buNone/>
            </a:pPr>
            <a:endParaRPr lang="en-US" sz="2000" dirty="0" smtClean="0"/>
          </a:p>
          <a:p>
            <a:pPr marL="0" indent="0">
              <a:buNone/>
            </a:pPr>
            <a:r>
              <a:rPr lang="en-US" sz="2000" dirty="0" smtClean="0"/>
              <a:t>“$140 per ticket, or $1400 per </a:t>
            </a:r>
          </a:p>
          <a:p>
            <a:pPr marL="0" indent="0">
              <a:buNone/>
            </a:pPr>
            <a:r>
              <a:rPr lang="en-US" sz="2000" dirty="0" smtClean="0"/>
              <a:t>table, represents the value of </a:t>
            </a:r>
          </a:p>
          <a:p>
            <a:pPr marL="0" indent="0">
              <a:buNone/>
            </a:pPr>
            <a:r>
              <a:rPr lang="en-US" sz="2000" dirty="0"/>
              <a:t>t</a:t>
            </a:r>
            <a:r>
              <a:rPr lang="en-US" sz="2000" dirty="0" smtClean="0"/>
              <a:t>he benefits received; the </a:t>
            </a:r>
          </a:p>
          <a:p>
            <a:pPr marL="0" indent="0">
              <a:buNone/>
            </a:pPr>
            <a:r>
              <a:rPr lang="en-US" sz="2000" dirty="0"/>
              <a:t>b</a:t>
            </a:r>
            <a:r>
              <a:rPr lang="en-US" sz="2000" dirty="0" smtClean="0"/>
              <a:t>alance is a charitable gift”</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81200"/>
            <a:ext cx="34909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7152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04850"/>
            <a:ext cx="8229600" cy="666750"/>
          </a:xfrm>
        </p:spPr>
        <p:txBody>
          <a:bodyPr/>
          <a:lstStyle/>
          <a:p>
            <a:pPr eaLnBrk="1" hangingPunct="1"/>
            <a:r>
              <a:rPr lang="en-US" sz="3600" dirty="0" smtClean="0"/>
              <a:t>Raffles</a:t>
            </a:r>
          </a:p>
        </p:txBody>
      </p:sp>
      <p:sp>
        <p:nvSpPr>
          <p:cNvPr id="22531" name="Rectangle 3"/>
          <p:cNvSpPr>
            <a:spLocks noGrp="1" noChangeArrowheads="1"/>
          </p:cNvSpPr>
          <p:nvPr>
            <p:ph idx="1"/>
          </p:nvPr>
        </p:nvSpPr>
        <p:spPr>
          <a:xfrm>
            <a:off x="457200" y="1600200"/>
            <a:ext cx="8229600" cy="4724400"/>
          </a:xfrm>
        </p:spPr>
        <p:txBody>
          <a:bodyPr/>
          <a:lstStyle/>
          <a:p>
            <a:pPr marL="403225" indent="-403225" eaLnBrk="1" hangingPunct="1">
              <a:lnSpc>
                <a:spcPct val="80000"/>
              </a:lnSpc>
              <a:defRPr/>
            </a:pPr>
            <a:r>
              <a:rPr lang="en-US" sz="2400" dirty="0" smtClean="0"/>
              <a:t>RAFFLES  are regulated by the State of California.  </a:t>
            </a:r>
          </a:p>
          <a:p>
            <a:pPr marL="403225" indent="-403225" eaLnBrk="1" hangingPunct="1">
              <a:lnSpc>
                <a:spcPct val="80000"/>
              </a:lnSpc>
              <a:defRPr/>
            </a:pPr>
            <a:r>
              <a:rPr lang="en-US" sz="2400" dirty="0" smtClean="0"/>
              <a:t>Charitable raffles are now permitted, via a registration process. </a:t>
            </a:r>
            <a:r>
              <a:rPr lang="en-US" sz="2400" dirty="0" smtClean="0">
                <a:hlinkClick r:id="rId2"/>
              </a:rPr>
              <a:t>http://ag.ca.gov/charities/raffles.php</a:t>
            </a:r>
            <a:endParaRPr lang="en-US" sz="2400" dirty="0" smtClean="0"/>
          </a:p>
          <a:p>
            <a:pPr marL="403225" indent="-403225" eaLnBrk="1" hangingPunct="1">
              <a:lnSpc>
                <a:spcPct val="80000"/>
              </a:lnSpc>
              <a:defRPr/>
            </a:pPr>
            <a:r>
              <a:rPr lang="en-US" sz="2400" dirty="0" smtClean="0"/>
              <a:t>Yes, EVERY raffle has to be registered through our office.</a:t>
            </a:r>
          </a:p>
          <a:p>
            <a:pPr marL="403225" indent="-403225" eaLnBrk="1" hangingPunct="1">
              <a:lnSpc>
                <a:spcPct val="80000"/>
              </a:lnSpc>
              <a:defRPr/>
            </a:pPr>
            <a:r>
              <a:rPr lang="en-US" sz="2400" dirty="0" smtClean="0"/>
              <a:t>90% of all raffle proceeds must go to the charity.</a:t>
            </a:r>
          </a:p>
          <a:p>
            <a:pPr marL="403225" indent="-403225" eaLnBrk="1" hangingPunct="1">
              <a:lnSpc>
                <a:spcPct val="80000"/>
              </a:lnSpc>
              <a:defRPr/>
            </a:pPr>
            <a:r>
              <a:rPr lang="en-US" sz="2400" dirty="0" smtClean="0"/>
              <a:t>That means – no 50/50 raffles, or any other use of the proceeds from the raffle as the prize.</a:t>
            </a:r>
          </a:p>
          <a:p>
            <a:pPr marL="403225" indent="-403225" eaLnBrk="1" hangingPunct="1">
              <a:lnSpc>
                <a:spcPct val="80000"/>
              </a:lnSpc>
              <a:defRPr/>
            </a:pPr>
            <a:r>
              <a:rPr lang="en-US" sz="2400" dirty="0" smtClean="0"/>
              <a:t>The ticket sales are not a charitable donation, as they represent the purchase of a chance to win, or 100% quid pro quo. They also can </a:t>
            </a:r>
            <a:r>
              <a:rPr lang="en-US" sz="2400" u="sng" dirty="0" smtClean="0"/>
              <a:t>NOT</a:t>
            </a:r>
            <a:r>
              <a:rPr lang="en-US" sz="2400" dirty="0" smtClean="0"/>
              <a:t> be sold online!</a:t>
            </a:r>
          </a:p>
          <a:p>
            <a:pPr marL="403225" indent="-403225" eaLnBrk="1" hangingPunct="1">
              <a:lnSpc>
                <a:spcPct val="80000"/>
              </a:lnSpc>
              <a:defRPr/>
            </a:pPr>
            <a:r>
              <a:rPr lang="en-US" sz="2400" dirty="0" smtClean="0"/>
              <a:t>Oh yes – and, certain winning values require IRS 1099’s to the winners.  </a:t>
            </a:r>
          </a:p>
          <a:p>
            <a:pPr marL="403225" indent="-403225" eaLnBrk="1" hangingPunct="1">
              <a:lnSpc>
                <a:spcPct val="80000"/>
              </a:lnSpc>
              <a:defRPr/>
            </a:pPr>
            <a:r>
              <a:rPr lang="en-US" sz="2400" dirty="0" smtClean="0"/>
              <a:t>Make certain we are aware of these so we can give you all you need!</a:t>
            </a:r>
          </a:p>
          <a:p>
            <a:pPr marL="403225" indent="-403225" eaLnBrk="1" hangingPunct="1">
              <a:lnSpc>
                <a:spcPct val="80000"/>
              </a:lnSpc>
              <a:buFont typeface="Wingdings 2" pitchFamily="18" charset="2"/>
              <a:buNone/>
              <a:defRPr/>
            </a:pPr>
            <a:endParaRPr lang="en-US" sz="2800" dirty="0" smtClean="0"/>
          </a:p>
          <a:p>
            <a:pPr marL="403225" indent="-403225" eaLnBrk="1" hangingPunct="1">
              <a:lnSpc>
                <a:spcPct val="80000"/>
              </a:lnSpc>
              <a:defRPr/>
            </a:pPr>
            <a:endParaRPr lang="en-US" sz="2800" dirty="0" smtClean="0"/>
          </a:p>
          <a:p>
            <a:pPr lvl="1" eaLnBrk="1" hangingPunct="1">
              <a:lnSpc>
                <a:spcPct val="80000"/>
              </a:lnSpc>
              <a:buFont typeface="Wingdings 2" pitchFamily="18" charset="2"/>
              <a:buNone/>
              <a:defRPr/>
            </a:pPr>
            <a:endParaRPr lang="en-US" dirty="0" smtClean="0"/>
          </a:p>
          <a:p>
            <a:pPr eaLnBrk="1" hangingPunct="1">
              <a:lnSpc>
                <a:spcPct val="80000"/>
              </a:lnSpc>
              <a:buFontTx/>
              <a:buNone/>
              <a:defRPr/>
            </a:pPr>
            <a:endParaRPr lang="en-US" sz="2800" dirty="0" smtClean="0"/>
          </a:p>
        </p:txBody>
      </p:sp>
      <p:pic>
        <p:nvPicPr>
          <p:cNvPr id="4" name="Picture 2" descr="https://sp3.yimg.com/ib/th?id=HN.608052899719023159&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0"/>
            <a:ext cx="1362075"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19100" y="1295400"/>
            <a:ext cx="8305800" cy="1237488"/>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Definitions</a:t>
            </a:r>
            <a:endParaRPr lang="en-US" dirty="0"/>
          </a:p>
        </p:txBody>
      </p:sp>
      <p:sp>
        <p:nvSpPr>
          <p:cNvPr id="7171" name="Rectangle 3"/>
          <p:cNvSpPr>
            <a:spLocks noGrp="1" noChangeArrowheads="1"/>
          </p:cNvSpPr>
          <p:nvPr>
            <p:ph type="subTitle" idx="4294967295"/>
          </p:nvPr>
        </p:nvSpPr>
        <p:spPr>
          <a:xfrm>
            <a:off x="0" y="3886200"/>
            <a:ext cx="6400800" cy="1752600"/>
          </a:xfrm>
        </p:spPr>
        <p:txBody>
          <a:bodyPr/>
          <a:lstStyle/>
          <a:p>
            <a:pPr marL="0" indent="0" algn="ctr" eaLnBrk="1" hangingPunct="1">
              <a:buFontTx/>
              <a:buNone/>
            </a:pPr>
            <a:endParaRPr lang="en-US" smtClean="0"/>
          </a:p>
          <a:p>
            <a:pPr marL="0" indent="0" algn="ctr" eaLnBrk="1" hangingPunct="1">
              <a:buFontTx/>
              <a:buNone/>
            </a:pPr>
            <a:r>
              <a:rPr lang="en-US"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04850"/>
            <a:ext cx="8229600" cy="666750"/>
          </a:xfrm>
        </p:spPr>
        <p:txBody>
          <a:bodyPr/>
          <a:lstStyle/>
          <a:p>
            <a:pPr eaLnBrk="1" hangingPunct="1"/>
            <a:r>
              <a:rPr lang="en-US" sz="3600" dirty="0" smtClean="0"/>
              <a:t>Auctions</a:t>
            </a:r>
          </a:p>
        </p:txBody>
      </p:sp>
      <p:sp>
        <p:nvSpPr>
          <p:cNvPr id="22531" name="Rectangle 3"/>
          <p:cNvSpPr>
            <a:spLocks noGrp="1" noChangeArrowheads="1"/>
          </p:cNvSpPr>
          <p:nvPr>
            <p:ph idx="1"/>
          </p:nvPr>
        </p:nvSpPr>
        <p:spPr>
          <a:xfrm>
            <a:off x="457200" y="1295400"/>
            <a:ext cx="8229600" cy="5410200"/>
          </a:xfrm>
        </p:spPr>
        <p:txBody>
          <a:bodyPr/>
          <a:lstStyle/>
          <a:p>
            <a:pPr marL="403225" indent="-403225" eaLnBrk="1" hangingPunct="1">
              <a:lnSpc>
                <a:spcPct val="80000"/>
              </a:lnSpc>
              <a:buFont typeface="Wingdings 2" pitchFamily="18" charset="2"/>
              <a:buNone/>
              <a:defRPr/>
            </a:pPr>
            <a:r>
              <a:rPr lang="en-US" sz="2800" dirty="0" smtClean="0"/>
              <a:t>Auctions involve a good amount of organization and paper trail. </a:t>
            </a:r>
            <a:r>
              <a:rPr lang="en-US" sz="2800" b="1" dirty="0" smtClean="0"/>
              <a:t>They have </a:t>
            </a:r>
            <a:r>
              <a:rPr lang="en-US" sz="2800" b="1" u="sng" dirty="0" smtClean="0">
                <a:solidFill>
                  <a:srgbClr val="FF0000"/>
                </a:solidFill>
              </a:rPr>
              <a:t>two</a:t>
            </a:r>
            <a:r>
              <a:rPr lang="en-US" sz="2800" b="1" dirty="0" smtClean="0"/>
              <a:t> components</a:t>
            </a:r>
            <a:r>
              <a:rPr lang="en-US" sz="2800" dirty="0" smtClean="0"/>
              <a:t>:</a:t>
            </a:r>
          </a:p>
          <a:p>
            <a:pPr marL="403225" indent="-403225" eaLnBrk="1" hangingPunct="1">
              <a:lnSpc>
                <a:spcPct val="80000"/>
              </a:lnSpc>
              <a:buFont typeface="Wingdings 2" pitchFamily="18" charset="2"/>
              <a:buNone/>
              <a:defRPr/>
            </a:pPr>
            <a:endParaRPr lang="en-US" sz="2800" dirty="0" smtClean="0"/>
          </a:p>
          <a:p>
            <a:pPr marL="514350" indent="-514350" eaLnBrk="1" hangingPunct="1">
              <a:lnSpc>
                <a:spcPct val="80000"/>
              </a:lnSpc>
              <a:buFont typeface="Wingdings 2" pitchFamily="18" charset="2"/>
              <a:buAutoNum type="arabicPeriod"/>
              <a:defRPr/>
            </a:pPr>
            <a:r>
              <a:rPr lang="en-US" sz="2800" b="1" dirty="0" smtClean="0"/>
              <a:t>Incoming gifts in kind from donors </a:t>
            </a:r>
            <a:r>
              <a:rPr lang="en-US" sz="2800" dirty="0" smtClean="0"/>
              <a:t>(the items to be auctioned off):</a:t>
            </a:r>
          </a:p>
          <a:p>
            <a:pPr marL="881063" lvl="1" indent="-514350" eaLnBrk="1" hangingPunct="1">
              <a:lnSpc>
                <a:spcPct val="80000"/>
              </a:lnSpc>
              <a:defRPr/>
            </a:pPr>
            <a:r>
              <a:rPr lang="en-US" dirty="0" smtClean="0"/>
              <a:t>Some items are recorded and receipted as gifts, such as tangible personal property</a:t>
            </a:r>
          </a:p>
          <a:p>
            <a:pPr marL="881063" lvl="1" indent="-514350" eaLnBrk="1" hangingPunct="1">
              <a:lnSpc>
                <a:spcPct val="80000"/>
              </a:lnSpc>
              <a:defRPr/>
            </a:pPr>
            <a:r>
              <a:rPr lang="en-US" dirty="0" smtClean="0"/>
              <a:t>Other items, such as free services, free uses of facilities or homes etc, are lost income and are not receipted or recorded, but are still accepted for auction</a:t>
            </a:r>
          </a:p>
          <a:p>
            <a:pPr marL="881063" lvl="1" indent="-514350" eaLnBrk="1" hangingPunct="1">
              <a:lnSpc>
                <a:spcPct val="80000"/>
              </a:lnSpc>
              <a:defRPr/>
            </a:pPr>
            <a:r>
              <a:rPr lang="en-US" dirty="0" smtClean="0"/>
              <a:t>All should be acknowledged</a:t>
            </a:r>
          </a:p>
          <a:p>
            <a:pPr lvl="1" eaLnBrk="1" hangingPunct="1">
              <a:lnSpc>
                <a:spcPct val="80000"/>
              </a:lnSpc>
              <a:buFont typeface="Wingdings 2" pitchFamily="18" charset="2"/>
              <a:buNone/>
              <a:defRPr/>
            </a:pPr>
            <a:endParaRPr lang="en-US" dirty="0" smtClean="0"/>
          </a:p>
          <a:p>
            <a:pPr eaLnBrk="1" hangingPunct="1">
              <a:lnSpc>
                <a:spcPct val="80000"/>
              </a:lnSpc>
              <a:buFontTx/>
              <a:buNone/>
              <a:defRPr/>
            </a:pPr>
            <a:endParaRPr lang="en-US" sz="28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04850"/>
            <a:ext cx="8229600" cy="666750"/>
          </a:xfrm>
        </p:spPr>
        <p:txBody>
          <a:bodyPr/>
          <a:lstStyle/>
          <a:p>
            <a:pPr eaLnBrk="1" hangingPunct="1"/>
            <a:r>
              <a:rPr lang="en-US" sz="3600" dirty="0" smtClean="0"/>
              <a:t>Auctions, cont.</a:t>
            </a:r>
          </a:p>
        </p:txBody>
      </p:sp>
      <p:sp>
        <p:nvSpPr>
          <p:cNvPr id="22531" name="Rectangle 3"/>
          <p:cNvSpPr>
            <a:spLocks noGrp="1" noChangeArrowheads="1"/>
          </p:cNvSpPr>
          <p:nvPr>
            <p:ph idx="1"/>
          </p:nvPr>
        </p:nvSpPr>
        <p:spPr>
          <a:xfrm>
            <a:off x="457200" y="1752600"/>
            <a:ext cx="8229600" cy="4953000"/>
          </a:xfrm>
        </p:spPr>
        <p:txBody>
          <a:bodyPr/>
          <a:lstStyle/>
          <a:p>
            <a:pPr marL="514350" indent="-514350" eaLnBrk="1" hangingPunct="1">
              <a:lnSpc>
                <a:spcPct val="80000"/>
              </a:lnSpc>
              <a:buFont typeface="Wingdings 2" pitchFamily="18" charset="2"/>
              <a:buAutoNum type="arabicPeriod" startAt="2"/>
              <a:defRPr/>
            </a:pPr>
            <a:r>
              <a:rPr lang="en-US" sz="2800" dirty="0" smtClean="0">
                <a:solidFill>
                  <a:srgbClr val="FF0000"/>
                </a:solidFill>
              </a:rPr>
              <a:t>Sale of the Items at Auction</a:t>
            </a:r>
            <a:r>
              <a:rPr lang="en-US" sz="2800" dirty="0" smtClean="0"/>
              <a:t>:</a:t>
            </a:r>
          </a:p>
          <a:p>
            <a:pPr marL="514350" indent="-514350" eaLnBrk="1" hangingPunct="1">
              <a:lnSpc>
                <a:spcPct val="80000"/>
              </a:lnSpc>
              <a:buFont typeface="Wingdings 2" pitchFamily="18" charset="2"/>
              <a:buNone/>
              <a:defRPr/>
            </a:pPr>
            <a:endParaRPr lang="en-US" sz="2800" dirty="0" smtClean="0"/>
          </a:p>
          <a:p>
            <a:pPr marL="881063" lvl="1" indent="-514350" eaLnBrk="1" hangingPunct="1">
              <a:lnSpc>
                <a:spcPct val="80000"/>
              </a:lnSpc>
              <a:defRPr/>
            </a:pPr>
            <a:r>
              <a:rPr lang="en-US" dirty="0" smtClean="0"/>
              <a:t>Must be listed with a fair market value at the auction with </a:t>
            </a:r>
            <a:r>
              <a:rPr lang="en-US" u="sng" dirty="0" smtClean="0"/>
              <a:t>written</a:t>
            </a:r>
            <a:r>
              <a:rPr lang="en-US" dirty="0" smtClean="0"/>
              <a:t> disclosures related to the amount that will qualify as a tax deductible gift if purchased. </a:t>
            </a:r>
          </a:p>
          <a:p>
            <a:pPr marL="881063" lvl="1" indent="-514350" eaLnBrk="1" hangingPunct="1">
              <a:lnSpc>
                <a:spcPct val="80000"/>
              </a:lnSpc>
              <a:defRPr/>
            </a:pPr>
            <a:r>
              <a:rPr lang="en-US" dirty="0" smtClean="0"/>
              <a:t>Anything paid under or at FMV is quid pro quo, meaning, no gift  and no tax deductibility</a:t>
            </a:r>
          </a:p>
          <a:p>
            <a:pPr marL="881063" lvl="1" indent="-514350" eaLnBrk="1" hangingPunct="1">
              <a:lnSpc>
                <a:spcPct val="80000"/>
              </a:lnSpc>
              <a:defRPr/>
            </a:pPr>
            <a:r>
              <a:rPr lang="en-US" dirty="0" smtClean="0"/>
              <a:t>Anything paid in excess of FMV is receipted as a gift and tax deductible.</a:t>
            </a:r>
          </a:p>
          <a:p>
            <a:pPr marL="403225" indent="-403225" eaLnBrk="1" hangingPunct="1">
              <a:lnSpc>
                <a:spcPct val="80000"/>
              </a:lnSpc>
              <a:defRPr/>
            </a:pPr>
            <a:endParaRPr lang="en-US" sz="2800" dirty="0" smtClean="0"/>
          </a:p>
          <a:p>
            <a:pPr lvl="1" eaLnBrk="1" hangingPunct="1">
              <a:lnSpc>
                <a:spcPct val="80000"/>
              </a:lnSpc>
              <a:buFont typeface="Wingdings 2" pitchFamily="18" charset="2"/>
              <a:buNone/>
              <a:defRPr/>
            </a:pPr>
            <a:endParaRPr lang="en-US" dirty="0" smtClean="0"/>
          </a:p>
          <a:p>
            <a:pPr eaLnBrk="1" hangingPunct="1">
              <a:lnSpc>
                <a:spcPct val="80000"/>
              </a:lnSpc>
              <a:buFontTx/>
              <a:buNone/>
              <a:defRPr/>
            </a:pPr>
            <a:endParaRPr lang="en-US" sz="2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600" dirty="0" smtClean="0"/>
              <a:t>Sponsorships</a:t>
            </a:r>
          </a:p>
        </p:txBody>
      </p:sp>
      <p:sp>
        <p:nvSpPr>
          <p:cNvPr id="30723" name="Rectangle 3"/>
          <p:cNvSpPr>
            <a:spLocks noGrp="1" noChangeArrowheads="1"/>
          </p:cNvSpPr>
          <p:nvPr>
            <p:ph idx="1"/>
          </p:nvPr>
        </p:nvSpPr>
        <p:spPr/>
        <p:txBody>
          <a:bodyPr/>
          <a:lstStyle/>
          <a:p>
            <a:pPr eaLnBrk="1" hangingPunct="1">
              <a:lnSpc>
                <a:spcPct val="80000"/>
              </a:lnSpc>
            </a:pPr>
            <a:r>
              <a:rPr lang="en-US" sz="2800" b="1" dirty="0" smtClean="0"/>
              <a:t>SPONSORSHIP</a:t>
            </a:r>
          </a:p>
          <a:p>
            <a:pPr eaLnBrk="1" hangingPunct="1">
              <a:lnSpc>
                <a:spcPct val="80000"/>
              </a:lnSpc>
              <a:buFontTx/>
              <a:buNone/>
            </a:pPr>
            <a:r>
              <a:rPr lang="en-US" sz="2800" dirty="0" smtClean="0"/>
              <a:t>Sponsorships come in two forms:</a:t>
            </a:r>
          </a:p>
          <a:p>
            <a:pPr eaLnBrk="1" hangingPunct="1">
              <a:lnSpc>
                <a:spcPct val="80000"/>
              </a:lnSpc>
              <a:buFontTx/>
              <a:buNone/>
            </a:pPr>
            <a:r>
              <a:rPr lang="en-US" sz="2800" dirty="0" smtClean="0"/>
              <a:t>NON-GIFT:  </a:t>
            </a:r>
          </a:p>
          <a:p>
            <a:pPr lvl="1" eaLnBrk="1" hangingPunct="1">
              <a:lnSpc>
                <a:spcPct val="80000"/>
              </a:lnSpc>
            </a:pPr>
            <a:r>
              <a:rPr lang="en-US" dirty="0" smtClean="0"/>
              <a:t>where </a:t>
            </a:r>
            <a:r>
              <a:rPr lang="en-US" u="sng" dirty="0" smtClean="0"/>
              <a:t>commercially valuable benefits</a:t>
            </a:r>
            <a:r>
              <a:rPr lang="en-US" dirty="0" smtClean="0"/>
              <a:t> such as advertising of the sponsor and their products are provided to a sponsor by the entity, the sponsorship is considered business income to the entity and advertising or marketing expense to the sponsor (that is, </a:t>
            </a:r>
            <a:r>
              <a:rPr lang="en-US" u="sng" dirty="0" smtClean="0"/>
              <a:t>not</a:t>
            </a:r>
            <a:r>
              <a:rPr lang="en-US" dirty="0" smtClean="0"/>
              <a:t> a gift).  </a:t>
            </a:r>
          </a:p>
          <a:p>
            <a:pPr lvl="1" eaLnBrk="1" hangingPunct="1">
              <a:lnSpc>
                <a:spcPct val="80000"/>
              </a:lnSpc>
            </a:pPr>
            <a:r>
              <a:rPr lang="en-US" dirty="0" smtClean="0"/>
              <a:t>Such income may be subject to Unrelated Business Income Tax (UBIT).	</a:t>
            </a:r>
          </a:p>
          <a:p>
            <a:pPr eaLnBrk="1" hangingPunct="1">
              <a:lnSpc>
                <a:spcPct val="80000"/>
              </a:lnSpc>
              <a:buFontTx/>
              <a:buNone/>
            </a:pPr>
            <a:endParaRPr lang="en-US" sz="28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pPr eaLnBrk="1" hangingPunct="1"/>
            <a:r>
              <a:rPr lang="en-US" sz="3600" dirty="0" smtClean="0"/>
              <a:t>Sponsorships</a:t>
            </a:r>
          </a:p>
        </p:txBody>
      </p:sp>
      <p:sp>
        <p:nvSpPr>
          <p:cNvPr id="31747" name="Rectangle 1027"/>
          <p:cNvSpPr>
            <a:spLocks noGrp="1" noChangeArrowheads="1"/>
          </p:cNvSpPr>
          <p:nvPr>
            <p:ph idx="1"/>
          </p:nvPr>
        </p:nvSpPr>
        <p:spPr/>
        <p:txBody>
          <a:bodyPr/>
          <a:lstStyle/>
          <a:p>
            <a:pPr eaLnBrk="1" hangingPunct="1">
              <a:lnSpc>
                <a:spcPct val="90000"/>
              </a:lnSpc>
            </a:pPr>
            <a:r>
              <a:rPr lang="en-US" sz="2800" b="1" dirty="0" smtClean="0"/>
              <a:t>SPONSORSHIP AS a GIFT:</a:t>
            </a:r>
            <a:endParaRPr lang="en-US" sz="2800" dirty="0" smtClean="0"/>
          </a:p>
          <a:p>
            <a:pPr lvl="1" eaLnBrk="1" hangingPunct="1">
              <a:lnSpc>
                <a:spcPct val="90000"/>
              </a:lnSpc>
            </a:pPr>
            <a:r>
              <a:rPr lang="en-US" dirty="0" smtClean="0"/>
              <a:t>Where only </a:t>
            </a:r>
            <a:r>
              <a:rPr lang="en-US" u="sng" dirty="0" smtClean="0"/>
              <a:t>incidental benefits</a:t>
            </a:r>
            <a:r>
              <a:rPr lang="en-US" dirty="0" smtClean="0"/>
              <a:t> are returned to a sponsor by the entity, such as use of the sponsor’s name or logo for donor acknowledgment, and when less than 2% the sponsorship paid is returned in value of goods or services to the sponsor, then the sponsorship is a “qualified sponsorship” to the entity, is not subject to UBIT, and is a defined as a GIFT under University policy and IRS regulations.</a:t>
            </a:r>
          </a:p>
          <a:p>
            <a:pPr lvl="1" eaLnBrk="1" hangingPunct="1">
              <a:lnSpc>
                <a:spcPct val="90000"/>
              </a:lnSpc>
            </a:pPr>
            <a:r>
              <a:rPr lang="en-US" b="1" dirty="0" smtClean="0"/>
              <a:t>Most of our Development-related events have sponsorships that would be defined as a gift. They are……….</a:t>
            </a:r>
          </a:p>
          <a:p>
            <a:pPr eaLnBrk="1" hangingPunct="1">
              <a:lnSpc>
                <a:spcPct val="90000"/>
              </a:lnSpc>
              <a:buFontTx/>
              <a:buNone/>
            </a:pPr>
            <a:r>
              <a:rPr lang="en-US" sz="2800" dirty="0"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dirty="0" smtClean="0"/>
              <a:t>Underwriting</a:t>
            </a:r>
            <a:endParaRPr lang="en-US" sz="3600" b="1" dirty="0" smtClean="0"/>
          </a:p>
        </p:txBody>
      </p:sp>
      <p:sp>
        <p:nvSpPr>
          <p:cNvPr id="137219" name="Rectangle 3"/>
          <p:cNvSpPr>
            <a:spLocks noGrp="1" noChangeArrowheads="1"/>
          </p:cNvSpPr>
          <p:nvPr>
            <p:ph idx="1"/>
          </p:nvPr>
        </p:nvSpPr>
        <p:spPr/>
        <p:txBody>
          <a:bodyPr>
            <a:normAutofit fontScale="92500"/>
          </a:bodyPr>
          <a:lstStyle/>
          <a:p>
            <a:pPr marL="274320" indent="-274320" eaLnBrk="1" fontAlgn="auto" hangingPunct="1">
              <a:lnSpc>
                <a:spcPct val="90000"/>
              </a:lnSpc>
              <a:spcAft>
                <a:spcPts val="0"/>
              </a:spcAft>
              <a:buClr>
                <a:schemeClr val="accent3"/>
              </a:buClr>
              <a:buFontTx/>
              <a:buNone/>
              <a:defRPr/>
            </a:pPr>
            <a:endParaRPr lang="en-US" sz="2800" dirty="0"/>
          </a:p>
          <a:p>
            <a:pPr marL="274320" indent="-274320" eaLnBrk="1" fontAlgn="auto" hangingPunct="1">
              <a:lnSpc>
                <a:spcPct val="90000"/>
              </a:lnSpc>
              <a:spcAft>
                <a:spcPts val="0"/>
              </a:spcAft>
              <a:buClr>
                <a:schemeClr val="accent3"/>
              </a:buClr>
              <a:buFontTx/>
              <a:buNone/>
              <a:defRPr/>
            </a:pPr>
            <a:r>
              <a:rPr lang="en-US" sz="2800" b="1" dirty="0"/>
              <a:t>EVENT UNDERWRITING</a:t>
            </a:r>
          </a:p>
          <a:p>
            <a:pPr marL="274320" indent="-274320" eaLnBrk="1" fontAlgn="auto" hangingPunct="1">
              <a:lnSpc>
                <a:spcPct val="90000"/>
              </a:lnSpc>
              <a:spcAft>
                <a:spcPts val="0"/>
              </a:spcAft>
              <a:buClr>
                <a:schemeClr val="accent3"/>
              </a:buClr>
              <a:buFont typeface="Wingdings 2"/>
              <a:buChar char=""/>
              <a:defRPr/>
            </a:pPr>
            <a:r>
              <a:rPr lang="en-US" sz="2400" dirty="0"/>
              <a:t>Generally a gift provided to assist UCSD in putting on an event.</a:t>
            </a:r>
          </a:p>
          <a:p>
            <a:pPr marL="274320" indent="-274320" eaLnBrk="1" fontAlgn="auto" hangingPunct="1">
              <a:lnSpc>
                <a:spcPct val="90000"/>
              </a:lnSpc>
              <a:spcAft>
                <a:spcPts val="0"/>
              </a:spcAft>
              <a:buClr>
                <a:schemeClr val="accent3"/>
              </a:buClr>
              <a:buFont typeface="Wingdings 2"/>
              <a:buChar char=""/>
              <a:defRPr/>
            </a:pPr>
            <a:r>
              <a:rPr lang="en-US" sz="2400" dirty="0"/>
              <a:t>Underwriting is solicited often at UCSD and is treated as a charitable gift, as long as the benefits returned to the sponsor fall under the 2% rule.</a:t>
            </a:r>
          </a:p>
          <a:p>
            <a:pPr marL="274320" indent="-274320" eaLnBrk="1" fontAlgn="auto" hangingPunct="1">
              <a:lnSpc>
                <a:spcPct val="90000"/>
              </a:lnSpc>
              <a:spcAft>
                <a:spcPts val="0"/>
              </a:spcAft>
              <a:buClr>
                <a:schemeClr val="accent3"/>
              </a:buClr>
              <a:buFont typeface="Wingdings 2"/>
              <a:buChar char=""/>
              <a:defRPr/>
            </a:pPr>
            <a:r>
              <a:rPr lang="en-US" sz="2400" dirty="0"/>
              <a:t>Some benefits, in the form of event tickets, </a:t>
            </a:r>
            <a:r>
              <a:rPr lang="en-US" sz="2400" dirty="0" err="1"/>
              <a:t>etc</a:t>
            </a:r>
            <a:r>
              <a:rPr lang="en-US" sz="2400" dirty="0"/>
              <a:t>, may be provided in return to the underwriter, as quid pro quo, and will be receipted accordingly</a:t>
            </a:r>
            <a:r>
              <a:rPr lang="en-US" sz="2400" b="1" dirty="0"/>
              <a:t>.</a:t>
            </a:r>
          </a:p>
          <a:p>
            <a:pPr marL="274320" indent="-274320" eaLnBrk="1" fontAlgn="auto" hangingPunct="1">
              <a:lnSpc>
                <a:spcPct val="90000"/>
              </a:lnSpc>
              <a:spcAft>
                <a:spcPts val="0"/>
              </a:spcAft>
              <a:buClr>
                <a:schemeClr val="accent3"/>
              </a:buClr>
              <a:buFontTx/>
              <a:buNone/>
              <a:defRPr/>
            </a:pPr>
            <a:endParaRPr lang="en-US" sz="2400" b="1" dirty="0"/>
          </a:p>
          <a:p>
            <a:pPr lvl="2" indent="-246888" eaLnBrk="1" fontAlgn="auto" hangingPunct="1">
              <a:lnSpc>
                <a:spcPct val="90000"/>
              </a:lnSpc>
              <a:spcAft>
                <a:spcPts val="0"/>
              </a:spcAft>
              <a:buFontTx/>
              <a:buNone/>
              <a:defRPr/>
            </a:pPr>
            <a:endParaRPr lang="en-US" sz="2000" b="1" dirty="0"/>
          </a:p>
          <a:p>
            <a:pPr marL="274320" indent="-274320" eaLnBrk="1" fontAlgn="auto" hangingPunct="1">
              <a:lnSpc>
                <a:spcPct val="90000"/>
              </a:lnSpc>
              <a:spcAft>
                <a:spcPts val="0"/>
              </a:spcAft>
              <a:buClr>
                <a:schemeClr val="accent3"/>
              </a:buClr>
              <a:buFontTx/>
              <a:buNone/>
              <a:defRPr/>
            </a:pPr>
            <a:r>
              <a:rPr lang="en-US" sz="2800" dirty="0"/>
              <a:t>	</a:t>
            </a:r>
          </a:p>
          <a:p>
            <a:pPr marL="274320" indent="-274320" eaLnBrk="1" fontAlgn="auto" hangingPunct="1">
              <a:lnSpc>
                <a:spcPct val="90000"/>
              </a:lnSpc>
              <a:spcAft>
                <a:spcPts val="0"/>
              </a:spcAft>
              <a:buClr>
                <a:schemeClr val="accent3"/>
              </a:buClr>
              <a:buFontTx/>
              <a:buNone/>
              <a:defRPr/>
            </a:pPr>
            <a:endParaRPr lang="en-US"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POLICIES and REFERENCES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600" dirty="0" smtClean="0"/>
              <a:t>Other Policy References</a:t>
            </a:r>
          </a:p>
        </p:txBody>
      </p:sp>
      <p:sp>
        <p:nvSpPr>
          <p:cNvPr id="54275" name="Rectangle 3"/>
          <p:cNvSpPr>
            <a:spLocks noGrp="1" noChangeArrowheads="1"/>
          </p:cNvSpPr>
          <p:nvPr>
            <p:ph idx="1"/>
          </p:nvPr>
        </p:nvSpPr>
        <p:spPr/>
        <p:txBody>
          <a:bodyPr/>
          <a:lstStyle/>
          <a:p>
            <a:pPr marL="444500" indent="-444500" eaLnBrk="1" hangingPunct="1">
              <a:lnSpc>
                <a:spcPct val="90000"/>
              </a:lnSpc>
            </a:pPr>
            <a:r>
              <a:rPr lang="en-US" sz="2800" dirty="0" smtClean="0"/>
              <a:t>UC Development Policy and Administration</a:t>
            </a:r>
          </a:p>
          <a:p>
            <a:pPr marL="0" indent="0" eaLnBrk="1" hangingPunct="1">
              <a:lnSpc>
                <a:spcPct val="90000"/>
              </a:lnSpc>
              <a:buNone/>
            </a:pPr>
            <a:r>
              <a:rPr lang="en-US" sz="1600" u="sng" dirty="0" smtClean="0">
                <a:hlinkClick r:id="rId2"/>
              </a:rPr>
              <a:t>http</a:t>
            </a:r>
            <a:r>
              <a:rPr lang="en-US" sz="1600" u="sng" dirty="0">
                <a:hlinkClick r:id="rId2"/>
              </a:rPr>
              <a:t>://www.ucop.edu/institutional-advancement/policies-and-guidelines/index.html</a:t>
            </a:r>
            <a:endParaRPr lang="en-US" sz="1600" dirty="0" smtClean="0"/>
          </a:p>
          <a:p>
            <a:pPr marL="444500" indent="-444500" eaLnBrk="1" hangingPunct="1">
              <a:lnSpc>
                <a:spcPct val="90000"/>
              </a:lnSpc>
            </a:pPr>
            <a:r>
              <a:rPr lang="en-US" sz="2800" dirty="0" smtClean="0"/>
              <a:t> UCSD Gift Processing Manual </a:t>
            </a:r>
            <a:r>
              <a:rPr lang="en-US" sz="1600" dirty="0">
                <a:hlinkClick r:id="rId3"/>
              </a:rPr>
              <a:t>http://</a:t>
            </a:r>
            <a:r>
              <a:rPr lang="en-US" sz="1600" dirty="0" smtClean="0">
                <a:hlinkClick r:id="rId3"/>
              </a:rPr>
              <a:t>blink.ucsd.edu/sponsor/gift-processing/list/index.html</a:t>
            </a:r>
            <a:endParaRPr lang="en-US" sz="1600" dirty="0" smtClean="0"/>
          </a:p>
          <a:p>
            <a:pPr marL="444500" indent="-444500" eaLnBrk="1" hangingPunct="1">
              <a:lnSpc>
                <a:spcPct val="90000"/>
              </a:lnSpc>
            </a:pPr>
            <a:r>
              <a:rPr lang="en-US" sz="2800" dirty="0" smtClean="0"/>
              <a:t>Classification of Awards from Private</a:t>
            </a:r>
            <a:br>
              <a:rPr lang="en-US" sz="2800" dirty="0" smtClean="0"/>
            </a:br>
            <a:r>
              <a:rPr lang="en-US" sz="2800" dirty="0" smtClean="0"/>
              <a:t>    Sources  </a:t>
            </a:r>
            <a:r>
              <a:rPr lang="en-US" sz="2800" dirty="0" smtClean="0">
                <a:hlinkClick r:id="rId4"/>
              </a:rPr>
              <a:t>PPM 150-35</a:t>
            </a:r>
            <a:endParaRPr lang="en-US" sz="2800" dirty="0" smtClean="0"/>
          </a:p>
          <a:p>
            <a:pPr marL="444500" indent="-444500" eaLnBrk="1" hangingPunct="1">
              <a:lnSpc>
                <a:spcPct val="90000"/>
              </a:lnSpc>
            </a:pPr>
            <a:r>
              <a:rPr lang="en-US" sz="2800" dirty="0" smtClean="0"/>
              <a:t>UCSD Gift Fee Policy – </a:t>
            </a:r>
            <a:r>
              <a:rPr lang="en-US" sz="2800" dirty="0" smtClean="0">
                <a:hlinkClick r:id="rId5"/>
              </a:rPr>
              <a:t>PPM 410-3</a:t>
            </a:r>
            <a:endParaRPr lang="en-US" sz="1600" dirty="0" smtClean="0"/>
          </a:p>
          <a:p>
            <a:pPr marL="444500" indent="-444500" eaLnBrk="1" hangingPunct="1">
              <a:lnSpc>
                <a:spcPct val="90000"/>
              </a:lnSpc>
            </a:pPr>
            <a:r>
              <a:rPr lang="en-US" sz="2800" dirty="0" smtClean="0"/>
              <a:t>UCSD Naming Policy – </a:t>
            </a:r>
            <a:r>
              <a:rPr lang="en-US" sz="2800" dirty="0" smtClean="0">
                <a:hlinkClick r:id="rId6"/>
              </a:rPr>
              <a:t>PPM 410-4</a:t>
            </a:r>
            <a:endParaRPr lang="en-US" sz="1600" dirty="0" smtClean="0"/>
          </a:p>
          <a:p>
            <a:pPr marL="444500" indent="-444500" eaLnBrk="1" hangingPunct="1">
              <a:lnSpc>
                <a:spcPct val="90000"/>
              </a:lnSpc>
            </a:pPr>
            <a:r>
              <a:rPr lang="en-US" sz="2800" dirty="0" smtClean="0"/>
              <a:t>UCOP Resources </a:t>
            </a:r>
            <a:r>
              <a:rPr lang="en-US" sz="1600" dirty="0" smtClean="0">
                <a:hlinkClick r:id="rId7"/>
              </a:rPr>
              <a:t>http://www.ucop.edu/institutional-advancement/</a:t>
            </a:r>
            <a:endParaRPr lang="en-US" sz="1600" dirty="0" smtClean="0"/>
          </a:p>
          <a:p>
            <a:pPr marL="444500" indent="-444500" eaLnBrk="1" hangingPunct="1">
              <a:lnSpc>
                <a:spcPct val="90000"/>
              </a:lnSpc>
              <a:buFontTx/>
              <a:buNone/>
            </a:pPr>
            <a:endParaRPr lang="en-US" sz="1600" dirty="0" smtClean="0"/>
          </a:p>
          <a:p>
            <a:pPr marL="444500" indent="-444500" eaLnBrk="1" hangingPunct="1">
              <a:lnSpc>
                <a:spcPct val="90000"/>
              </a:lnSpc>
              <a:buFontTx/>
              <a:buNone/>
            </a:pPr>
            <a:endParaRPr lang="en-US" sz="2800" dirty="0" smtClean="0"/>
          </a:p>
          <a:p>
            <a:pPr marL="444500" indent="-444500" eaLnBrk="1" hangingPunct="1">
              <a:lnSpc>
                <a:spcPct val="90000"/>
              </a:lnSpc>
              <a:buFontTx/>
              <a:buNone/>
            </a:pPr>
            <a:endParaRPr lang="en-US" sz="2800" dirty="0" smtClean="0"/>
          </a:p>
          <a:p>
            <a:pPr marL="444500" indent="-444500" eaLnBrk="1" hangingPunct="1">
              <a:lnSpc>
                <a:spcPct val="90000"/>
              </a:lnSpc>
            </a:pPr>
            <a:endParaRPr lang="en-US" sz="2800" dirty="0" smtClean="0"/>
          </a:p>
        </p:txBody>
      </p:sp>
    </p:spTree>
    <p:extLst>
      <p:ext uri="{BB962C8B-B14F-4D97-AF65-F5344CB8AC3E}">
        <p14:creationId xmlns:p14="http://schemas.microsoft.com/office/powerpoint/2010/main" val="15916464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600" dirty="0" smtClean="0"/>
              <a:t>Forms</a:t>
            </a:r>
          </a:p>
        </p:txBody>
      </p:sp>
      <p:sp>
        <p:nvSpPr>
          <p:cNvPr id="55299" name="Rectangle 3"/>
          <p:cNvSpPr>
            <a:spLocks noGrp="1" noChangeArrowheads="1"/>
          </p:cNvSpPr>
          <p:nvPr>
            <p:ph idx="1"/>
          </p:nvPr>
        </p:nvSpPr>
        <p:spPr/>
        <p:txBody>
          <a:bodyPr/>
          <a:lstStyle/>
          <a:p>
            <a:pPr eaLnBrk="1" hangingPunct="1"/>
            <a:r>
              <a:rPr lang="en-US" dirty="0" smtClean="0"/>
              <a:t>Foundation Fund Information Sheet, Signature Authorization </a:t>
            </a:r>
          </a:p>
          <a:p>
            <a:pPr eaLnBrk="1" hangingPunct="1">
              <a:buFontTx/>
              <a:buNone/>
            </a:pPr>
            <a:r>
              <a:rPr lang="en-US" dirty="0" smtClean="0">
                <a:hlinkClick r:id="rId2"/>
              </a:rPr>
              <a:t>http://foundation.ucsd.edu/accounting/foundation-forms.html</a:t>
            </a:r>
            <a:endParaRPr lang="en-US" dirty="0" smtClean="0"/>
          </a:p>
          <a:p>
            <a:pPr eaLnBrk="1" hangingPunct="1">
              <a:buFontTx/>
              <a:buNone/>
            </a:pPr>
            <a:endParaRPr lang="en-US" dirty="0" smtClean="0"/>
          </a:p>
          <a:p>
            <a:pPr eaLnBrk="1" hangingPunct="1"/>
            <a:r>
              <a:rPr lang="en-US" dirty="0" smtClean="0"/>
              <a:t>Regents Gift Acceptance Form</a:t>
            </a:r>
          </a:p>
          <a:p>
            <a:pPr eaLnBrk="1" hangingPunct="1">
              <a:buFontTx/>
              <a:buNone/>
            </a:pPr>
            <a:r>
              <a:rPr lang="en-US" dirty="0" smtClean="0">
                <a:hlinkClick r:id="rId3"/>
              </a:rPr>
              <a:t>http://blink.ucsd.edu/sponsor/gift-processing/forms.html</a:t>
            </a:r>
            <a:endParaRPr lang="en-US" dirty="0" smtClean="0"/>
          </a:p>
          <a:p>
            <a:pPr eaLnBrk="1" hangingPunct="1"/>
            <a:endParaRPr lang="en-US" dirty="0" smtClean="0"/>
          </a:p>
          <a:p>
            <a:pPr eaLnBrk="1" hangingPunct="1">
              <a:buFontTx/>
              <a:buNone/>
            </a:pPr>
            <a:endParaRPr lang="en-US" dirty="0" smtClean="0"/>
          </a:p>
        </p:txBody>
      </p:sp>
    </p:spTree>
    <p:extLst>
      <p:ext uri="{BB962C8B-B14F-4D97-AF65-F5344CB8AC3E}">
        <p14:creationId xmlns:p14="http://schemas.microsoft.com/office/powerpoint/2010/main" val="35726327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600" dirty="0" smtClean="0"/>
              <a:t>GIFT PROCESSING BLINK SITE</a:t>
            </a:r>
          </a:p>
        </p:txBody>
      </p:sp>
      <p:sp>
        <p:nvSpPr>
          <p:cNvPr id="55299" name="Rectangle 3"/>
          <p:cNvSpPr>
            <a:spLocks noGrp="1" noChangeArrowheads="1"/>
          </p:cNvSpPr>
          <p:nvPr>
            <p:ph idx="1"/>
          </p:nvPr>
        </p:nvSpPr>
        <p:spPr/>
        <p:txBody>
          <a:bodyPr/>
          <a:lstStyle/>
          <a:p>
            <a:pPr eaLnBrk="1" hangingPunct="1">
              <a:buFontTx/>
              <a:buNone/>
            </a:pPr>
            <a:r>
              <a:rPr lang="en-US" dirty="0">
                <a:hlinkClick r:id="rId2"/>
              </a:rPr>
              <a:t>http://</a:t>
            </a:r>
            <a:r>
              <a:rPr lang="en-US" dirty="0" smtClean="0">
                <a:hlinkClick r:id="rId2"/>
              </a:rPr>
              <a:t>blink.ucsd.edu/sponsor/gift-processing/index.html</a:t>
            </a:r>
            <a:endParaRPr lang="en-US" dirty="0" smtClean="0"/>
          </a:p>
          <a:p>
            <a:pPr eaLnBrk="1" hangingPunct="1">
              <a:buFontTx/>
              <a:buNone/>
            </a:pPr>
            <a:endParaRPr lang="en-US" dirty="0" smtClean="0"/>
          </a:p>
          <a:p>
            <a:pPr eaLnBrk="1" hangingPunct="1"/>
            <a:endParaRPr lang="en-US" dirty="0" smtClean="0"/>
          </a:p>
          <a:p>
            <a:pPr eaLnBrk="1" hangingPunct="1">
              <a:buFontTx/>
              <a:buNone/>
            </a:pPr>
            <a:endParaRPr lang="en-US" dirty="0" smtClean="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19400"/>
            <a:ext cx="6096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Endowment</a:t>
            </a:r>
            <a:endParaRPr lang="en-US" dirty="0"/>
          </a:p>
        </p:txBody>
      </p:sp>
    </p:spTree>
    <p:extLst>
      <p:ext uri="{BB962C8B-B14F-4D97-AF65-F5344CB8AC3E}">
        <p14:creationId xmlns:p14="http://schemas.microsoft.com/office/powerpoint/2010/main" val="835708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27"/>
          <p:cNvSpPr>
            <a:spLocks noGrp="1" noChangeArrowheads="1"/>
          </p:cNvSpPr>
          <p:nvPr>
            <p:ph idx="1"/>
          </p:nvPr>
        </p:nvSpPr>
        <p:spPr>
          <a:xfrm>
            <a:off x="990600" y="2133600"/>
            <a:ext cx="7769225" cy="4038600"/>
          </a:xfrm>
        </p:spPr>
        <p:txBody>
          <a:bodyPr/>
          <a:lstStyle/>
          <a:p>
            <a:pPr eaLnBrk="1" hangingPunct="1">
              <a:lnSpc>
                <a:spcPct val="90000"/>
              </a:lnSpc>
            </a:pPr>
            <a:r>
              <a:rPr lang="en-US" sz="2400" dirty="0" smtClean="0"/>
              <a:t>LEGAL: A conveyance or transfer of an asset (including cash or negotiable instruments) given </a:t>
            </a:r>
            <a:r>
              <a:rPr lang="en-US" sz="2400" b="1" i="1" dirty="0" smtClean="0"/>
              <a:t>with </a:t>
            </a:r>
            <a:r>
              <a:rPr lang="en-US" sz="2400" dirty="0" smtClean="0"/>
              <a:t>charitable intent and </a:t>
            </a:r>
            <a:r>
              <a:rPr lang="en-US" sz="2400" b="1" i="1" dirty="0" smtClean="0"/>
              <a:t>without</a:t>
            </a:r>
            <a:r>
              <a:rPr lang="en-US" sz="2400" dirty="0" smtClean="0"/>
              <a:t> consideration.</a:t>
            </a:r>
          </a:p>
          <a:p>
            <a:pPr eaLnBrk="1" hangingPunct="1">
              <a:lnSpc>
                <a:spcPct val="90000"/>
              </a:lnSpc>
            </a:pPr>
            <a:r>
              <a:rPr lang="en-US" sz="2400" u="sng" dirty="0" smtClean="0"/>
              <a:t>Necessary components </a:t>
            </a:r>
            <a:r>
              <a:rPr lang="en-US" sz="2400" dirty="0" smtClean="0"/>
              <a:t>of a Charitable GIFT:  </a:t>
            </a:r>
          </a:p>
          <a:p>
            <a:pPr marL="976313" lvl="1" indent="-609600" eaLnBrk="1" hangingPunct="1">
              <a:lnSpc>
                <a:spcPct val="90000"/>
              </a:lnSpc>
            </a:pPr>
            <a:r>
              <a:rPr lang="en-US" sz="2200" dirty="0" smtClean="0"/>
              <a:t>charitable intent</a:t>
            </a:r>
          </a:p>
          <a:p>
            <a:pPr marL="976313" lvl="1" indent="-609600" eaLnBrk="1" hangingPunct="1">
              <a:lnSpc>
                <a:spcPct val="90000"/>
              </a:lnSpc>
            </a:pPr>
            <a:r>
              <a:rPr lang="en-US" sz="2200" dirty="0" smtClean="0"/>
              <a:t>not an equal exchange (aka, not a business deal)</a:t>
            </a:r>
          </a:p>
          <a:p>
            <a:pPr marL="976313" lvl="1" indent="-609600" eaLnBrk="1" hangingPunct="1">
              <a:lnSpc>
                <a:spcPct val="90000"/>
              </a:lnSpc>
            </a:pPr>
            <a:r>
              <a:rPr lang="en-US" sz="2200" dirty="0" smtClean="0"/>
              <a:t>given irrevocably (not refundable </a:t>
            </a:r>
            <a:r>
              <a:rPr lang="en-US" sz="2200" dirty="0" smtClean="0">
                <a:sym typeface="Wingdings" panose="05000000000000000000" pitchFamily="2" charset="2"/>
              </a:rPr>
              <a:t>)</a:t>
            </a:r>
            <a:endParaRPr lang="en-US" sz="2200" dirty="0" smtClean="0"/>
          </a:p>
          <a:p>
            <a:pPr marL="976313" lvl="1" indent="-609600" eaLnBrk="1" hangingPunct="1">
              <a:lnSpc>
                <a:spcPct val="90000"/>
              </a:lnSpc>
            </a:pPr>
            <a:r>
              <a:rPr lang="en-US" sz="2200" dirty="0" smtClean="0"/>
              <a:t>release of control</a:t>
            </a:r>
          </a:p>
          <a:p>
            <a:pPr marL="976313" lvl="1" indent="-609600" eaLnBrk="1" hangingPunct="1">
              <a:lnSpc>
                <a:spcPct val="90000"/>
              </a:lnSpc>
            </a:pPr>
            <a:r>
              <a:rPr lang="en-US" sz="2200" dirty="0" smtClean="0"/>
              <a:t>given to a legally recognized charity</a:t>
            </a:r>
          </a:p>
          <a:p>
            <a:pPr marL="366713" lvl="1" indent="0" eaLnBrk="1" hangingPunct="1">
              <a:lnSpc>
                <a:spcPct val="90000"/>
              </a:lnSpc>
              <a:buNone/>
            </a:pPr>
            <a:endParaRPr lang="en-US" sz="2200" dirty="0" smtClean="0"/>
          </a:p>
          <a:p>
            <a:pPr marL="366713" lvl="1" indent="0" eaLnBrk="1" hangingPunct="1">
              <a:lnSpc>
                <a:spcPct val="90000"/>
              </a:lnSpc>
              <a:buNone/>
            </a:pPr>
            <a:r>
              <a:rPr lang="en-US" sz="2200" i="1" dirty="0" smtClean="0"/>
              <a:t>HINT:  All these things appear in a gift agreement!</a:t>
            </a:r>
          </a:p>
          <a:p>
            <a:pPr marL="609600" indent="-609600" eaLnBrk="1" hangingPunct="1">
              <a:lnSpc>
                <a:spcPct val="90000"/>
              </a:lnSpc>
              <a:buNone/>
            </a:pPr>
            <a:endParaRPr lang="en-US" sz="2800" b="1" u="sng" dirty="0" smtClean="0">
              <a:solidFill>
                <a:srgbClr val="CC6600"/>
              </a:solidFill>
            </a:endParaRPr>
          </a:p>
          <a:p>
            <a:pPr marL="609600" indent="-609600" eaLnBrk="1" hangingPunct="1">
              <a:lnSpc>
                <a:spcPct val="90000"/>
              </a:lnSpc>
              <a:buFontTx/>
              <a:buNone/>
            </a:pPr>
            <a:endParaRPr lang="en-US" b="1" u="sng" dirty="0" smtClean="0">
              <a:solidFill>
                <a:srgbClr val="CC6600"/>
              </a:solidFill>
            </a:endParaRPr>
          </a:p>
          <a:p>
            <a:pPr marL="609600" indent="-609600" eaLnBrk="1" hangingPunct="1">
              <a:lnSpc>
                <a:spcPct val="90000"/>
              </a:lnSpc>
              <a:buFontTx/>
              <a:buNone/>
            </a:pPr>
            <a:endParaRPr lang="en-US" sz="4400" dirty="0" smtClean="0"/>
          </a:p>
        </p:txBody>
      </p:sp>
      <p:sp>
        <p:nvSpPr>
          <p:cNvPr id="4" name="Title 3"/>
          <p:cNvSpPr>
            <a:spLocks noGrp="1"/>
          </p:cNvSpPr>
          <p:nvPr>
            <p:ph type="title"/>
          </p:nvPr>
        </p:nvSpPr>
        <p:spPr/>
        <p:txBody>
          <a:bodyPr/>
          <a:lstStyle/>
          <a:p>
            <a:r>
              <a:rPr lang="en-US" sz="3600" dirty="0" smtClean="0"/>
              <a:t>So…What is a Charitable Gift?  </a:t>
            </a:r>
            <a:endParaRPr lang="en-US" sz="3600" dirty="0"/>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685801"/>
            <a:ext cx="1516002"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3600" dirty="0" smtClean="0"/>
              <a:t>Endowment</a:t>
            </a:r>
          </a:p>
        </p:txBody>
      </p:sp>
      <p:sp>
        <p:nvSpPr>
          <p:cNvPr id="56323" name="Rectangle 3"/>
          <p:cNvSpPr>
            <a:spLocks noGrp="1" noChangeArrowheads="1"/>
          </p:cNvSpPr>
          <p:nvPr>
            <p:ph idx="1"/>
          </p:nvPr>
        </p:nvSpPr>
        <p:spPr/>
        <p:txBody>
          <a:bodyPr/>
          <a:lstStyle/>
          <a:p>
            <a:pPr eaLnBrk="1" hangingPunct="1"/>
            <a:r>
              <a:rPr lang="en-US" sz="2400" dirty="0" smtClean="0"/>
              <a:t>A gift given whereby the </a:t>
            </a:r>
            <a:r>
              <a:rPr lang="en-US" sz="2400" b="1" dirty="0" smtClean="0">
                <a:solidFill>
                  <a:srgbClr val="FF0000"/>
                </a:solidFill>
              </a:rPr>
              <a:t>original gift is not to be expended</a:t>
            </a:r>
            <a:r>
              <a:rPr lang="en-US" sz="2400" dirty="0" smtClean="0"/>
              <a:t>.</a:t>
            </a:r>
          </a:p>
          <a:p>
            <a:pPr eaLnBrk="1" hangingPunct="1"/>
            <a:r>
              <a:rPr lang="en-US" sz="2400" b="1" dirty="0" smtClean="0">
                <a:solidFill>
                  <a:srgbClr val="FF0000"/>
                </a:solidFill>
              </a:rPr>
              <a:t>It is to be invested</a:t>
            </a:r>
            <a:r>
              <a:rPr lang="en-US" sz="2400" dirty="0" smtClean="0"/>
              <a:t>, generally with the objective to </a:t>
            </a:r>
            <a:r>
              <a:rPr lang="en-US" sz="2400" u="sng" dirty="0" smtClean="0"/>
              <a:t>grow the principal</a:t>
            </a:r>
            <a:r>
              <a:rPr lang="en-US" sz="2400" dirty="0" smtClean="0"/>
              <a:t> over time by investment returns.</a:t>
            </a:r>
          </a:p>
          <a:p>
            <a:pPr eaLnBrk="1" hangingPunct="1"/>
            <a:r>
              <a:rPr lang="en-US" sz="2400" dirty="0" smtClean="0"/>
              <a:t>Generally invested in diversified portfolios of stocks, fixed income and alternative investments that produce both cash returns of interest and dividends and return in the form of unrealized appreciation (or depreciation, as the case may be!)</a:t>
            </a:r>
          </a:p>
          <a:p>
            <a:pPr eaLnBrk="1" hangingPunct="1">
              <a:buFont typeface="Wingdings 2" pitchFamily="18" charset="2"/>
              <a:buNone/>
            </a:pPr>
            <a:endParaRPr lang="en-US" dirty="0" smtClean="0"/>
          </a:p>
          <a:p>
            <a:pPr eaLnBrk="1" hangingPunct="1">
              <a:buFont typeface="Wingdings 2" pitchFamily="18" charset="2"/>
              <a:buNone/>
            </a:pPr>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3600" dirty="0" smtClean="0"/>
              <a:t>Endowment</a:t>
            </a:r>
          </a:p>
        </p:txBody>
      </p:sp>
      <p:sp>
        <p:nvSpPr>
          <p:cNvPr id="57347" name="Rectangle 3"/>
          <p:cNvSpPr>
            <a:spLocks noGrp="1" noChangeArrowheads="1"/>
          </p:cNvSpPr>
          <p:nvPr>
            <p:ph idx="1"/>
          </p:nvPr>
        </p:nvSpPr>
        <p:spPr/>
        <p:txBody>
          <a:bodyPr/>
          <a:lstStyle/>
          <a:p>
            <a:pPr eaLnBrk="1" hangingPunct="1"/>
            <a:r>
              <a:rPr lang="en-US" sz="2800" dirty="0" smtClean="0"/>
              <a:t>If the gift cannot be spent, what good then, is the gift? </a:t>
            </a:r>
          </a:p>
          <a:p>
            <a:pPr eaLnBrk="1" hangingPunct="1"/>
            <a:r>
              <a:rPr lang="en-US" sz="2800" dirty="0" smtClean="0"/>
              <a:t>The idea is that </a:t>
            </a:r>
            <a:r>
              <a:rPr lang="en-US" sz="2800" b="1" dirty="0" smtClean="0">
                <a:solidFill>
                  <a:srgbClr val="FF0000"/>
                </a:solidFill>
              </a:rPr>
              <a:t>a portion </a:t>
            </a:r>
            <a:r>
              <a:rPr lang="en-US" sz="2800" dirty="0" smtClean="0"/>
              <a:t>of the annual investment returns will be used for expenditure.  This is called the “endowment spending policy” or “</a:t>
            </a:r>
            <a:r>
              <a:rPr lang="en-US" sz="2800" dirty="0" smtClean="0">
                <a:solidFill>
                  <a:srgbClr val="FF0000"/>
                </a:solidFill>
              </a:rPr>
              <a:t>payout</a:t>
            </a:r>
            <a:r>
              <a:rPr lang="en-US" sz="2800" dirty="0" smtClean="0"/>
              <a:t>”.  It is set by the policy of the governing board.</a:t>
            </a:r>
          </a:p>
          <a:p>
            <a:pPr eaLnBrk="1" hangingPunct="1"/>
            <a:r>
              <a:rPr lang="en-US" sz="2800" dirty="0" smtClean="0"/>
              <a:t>The unexpended amount of return is retained in the principal, helping to protect it from inflation and thus protect the future “spending streams”.</a:t>
            </a:r>
          </a:p>
          <a:p>
            <a:pPr eaLnBrk="1" hangingPunct="1"/>
            <a:endParaRPr lang="en-US" dirty="0" smtClean="0"/>
          </a:p>
          <a:p>
            <a:pPr eaLnBrk="1" hangingPunct="1">
              <a:buFont typeface="Wingdings 2" pitchFamily="18" charset="2"/>
              <a:buNone/>
            </a:pPr>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04850"/>
            <a:ext cx="8229600" cy="666750"/>
          </a:xfrm>
        </p:spPr>
        <p:txBody>
          <a:bodyPr/>
          <a:lstStyle/>
          <a:p>
            <a:pPr eaLnBrk="1" hangingPunct="1"/>
            <a:r>
              <a:rPr lang="en-US" sz="3600" dirty="0" smtClean="0"/>
              <a:t>Endowment</a:t>
            </a:r>
          </a:p>
        </p:txBody>
      </p:sp>
      <p:sp>
        <p:nvSpPr>
          <p:cNvPr id="58371" name="Rectangle 3"/>
          <p:cNvSpPr>
            <a:spLocks noGrp="1" noChangeArrowheads="1"/>
          </p:cNvSpPr>
          <p:nvPr>
            <p:ph idx="1"/>
          </p:nvPr>
        </p:nvSpPr>
        <p:spPr>
          <a:xfrm>
            <a:off x="457200" y="1524001"/>
            <a:ext cx="8229600" cy="4800600"/>
          </a:xfrm>
        </p:spPr>
        <p:txBody>
          <a:bodyPr/>
          <a:lstStyle/>
          <a:p>
            <a:pPr eaLnBrk="1" hangingPunct="1"/>
            <a:r>
              <a:rPr lang="en-US" sz="2800" dirty="0" smtClean="0"/>
              <a:t>Put another way: Grow the principal, grow the payout.  Purchasing power hopefully stays the same, or improves, over time.</a:t>
            </a:r>
          </a:p>
          <a:p>
            <a:pPr eaLnBrk="1" hangingPunct="1"/>
            <a:r>
              <a:rPr lang="en-US" sz="2800" dirty="0" smtClean="0"/>
              <a:t>Most institutions use a formula that averages the value of the pool, so the amount of the payout is steady, even if the  market value is up and down</a:t>
            </a:r>
          </a:p>
          <a:p>
            <a:pPr eaLnBrk="1" hangingPunct="1"/>
            <a:r>
              <a:rPr lang="en-US" sz="2800" dirty="0" smtClean="0"/>
              <a:t>The fund lasts forever, done right.  Permanent money is the best kind to have!</a:t>
            </a:r>
          </a:p>
          <a:p>
            <a:pPr eaLnBrk="1" hangingPunct="1"/>
            <a:r>
              <a:rPr lang="en-US" sz="2800" dirty="0" smtClean="0"/>
              <a:t>But yes, a large endowment is needed to produce any reasonably sized spending stream.</a:t>
            </a:r>
          </a:p>
          <a:p>
            <a:pPr eaLnBrk="1" hangingPunct="1">
              <a:buNone/>
            </a:pPr>
            <a:endParaRPr lang="en-US" dirty="0" smtClean="0"/>
          </a:p>
          <a:p>
            <a:pPr eaLnBrk="1" hangingPunct="1">
              <a:buFont typeface="Wingdings 2" pitchFamily="18" charset="2"/>
              <a:buNone/>
            </a:pPr>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3600" dirty="0" smtClean="0"/>
              <a:t>How Do Investment Return and Payout Calculations Really Work?</a:t>
            </a:r>
          </a:p>
        </p:txBody>
      </p:sp>
      <p:sp>
        <p:nvSpPr>
          <p:cNvPr id="58371" name="Rectangle 3"/>
          <p:cNvSpPr>
            <a:spLocks noGrp="1" noChangeArrowheads="1"/>
          </p:cNvSpPr>
          <p:nvPr>
            <p:ph idx="1"/>
          </p:nvPr>
        </p:nvSpPr>
        <p:spPr/>
        <p:txBody>
          <a:bodyPr/>
          <a:lstStyle/>
          <a:p>
            <a:pPr eaLnBrk="1" hangingPunct="1"/>
            <a:r>
              <a:rPr lang="en-US" sz="3200" dirty="0" smtClean="0"/>
              <a:t>Take the example of a new endowed gift of $106,000 on July 1 2014</a:t>
            </a:r>
          </a:p>
          <a:p>
            <a:pPr lvl="1" eaLnBrk="1" hangingPunct="1"/>
            <a:r>
              <a:rPr lang="en-US" sz="3200" dirty="0" smtClean="0"/>
              <a:t>$6,000 is taken out for the gift fee</a:t>
            </a:r>
          </a:p>
          <a:p>
            <a:pPr eaLnBrk="1" hangingPunct="1"/>
            <a:r>
              <a:rPr lang="en-US" sz="3200" dirty="0" smtClean="0"/>
              <a:t>$100,000 “buys into” the endowment pool</a:t>
            </a:r>
          </a:p>
          <a:p>
            <a:pPr marL="0" indent="0" eaLnBrk="1" hangingPunct="1">
              <a:buNone/>
            </a:pPr>
            <a:endParaRPr lang="en-US" sz="3200" dirty="0" smtClean="0"/>
          </a:p>
          <a:p>
            <a:pPr eaLnBrk="1" hangingPunct="1">
              <a:buNone/>
            </a:pPr>
            <a:r>
              <a:rPr lang="en-US" sz="3200" dirty="0" smtClean="0"/>
              <a:t>Buy in is based on the </a:t>
            </a:r>
            <a:r>
              <a:rPr lang="en-US" sz="3200" u="sng" dirty="0" smtClean="0"/>
              <a:t>month end value of a single unit </a:t>
            </a:r>
            <a:r>
              <a:rPr lang="en-US" sz="3200" dirty="0" smtClean="0"/>
              <a:t>in the pool.</a:t>
            </a:r>
          </a:p>
          <a:p>
            <a:pPr eaLnBrk="1" hangingPunct="1">
              <a:buNone/>
            </a:pPr>
            <a:endParaRPr lang="en-US" sz="2000" dirty="0" smtClean="0"/>
          </a:p>
          <a:p>
            <a:pPr eaLnBrk="1" hangingPunct="1">
              <a:buNone/>
            </a:pPr>
            <a:endParaRPr lang="en-US" dirty="0" smtClean="0"/>
          </a:p>
          <a:p>
            <a:pPr eaLnBrk="1" hangingPunct="1">
              <a:buNone/>
            </a:pPr>
            <a:r>
              <a:rPr lang="en-US" dirty="0" smtClean="0"/>
              <a:t> </a:t>
            </a:r>
          </a:p>
          <a:p>
            <a:pPr eaLnBrk="1" hangingPunct="1">
              <a:buNone/>
            </a:pPr>
            <a:endParaRPr lang="en-US" dirty="0" smtClean="0"/>
          </a:p>
          <a:p>
            <a:pPr eaLnBrk="1" hangingPunct="1">
              <a:buFont typeface="Wingdings 2" pitchFamily="18" charset="2"/>
              <a:buNone/>
            </a:pPr>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3600" dirty="0" smtClean="0"/>
              <a:t>How Do Investment Return and Payout Calculations Really Work?</a:t>
            </a:r>
          </a:p>
        </p:txBody>
      </p:sp>
      <p:sp>
        <p:nvSpPr>
          <p:cNvPr id="58371" name="Rectangle 3"/>
          <p:cNvSpPr>
            <a:spLocks noGrp="1" noChangeArrowheads="1"/>
          </p:cNvSpPr>
          <p:nvPr>
            <p:ph idx="1"/>
          </p:nvPr>
        </p:nvSpPr>
        <p:spPr/>
        <p:txBody>
          <a:bodyPr/>
          <a:lstStyle/>
          <a:p>
            <a:pPr eaLnBrk="1" hangingPunct="1"/>
            <a:r>
              <a:rPr lang="en-US" sz="3200" dirty="0" smtClean="0"/>
              <a:t>Assume the pool has </a:t>
            </a:r>
            <a:r>
              <a:rPr lang="en-US" sz="3200" dirty="0" smtClean="0">
                <a:solidFill>
                  <a:srgbClr val="FF0000"/>
                </a:solidFill>
              </a:rPr>
              <a:t>10,000,000 </a:t>
            </a:r>
            <a:r>
              <a:rPr lang="en-US" sz="3200" dirty="0" smtClean="0"/>
              <a:t>units and the value of a unit is $4.00 on June 30, 2014</a:t>
            </a:r>
          </a:p>
          <a:p>
            <a:pPr marL="0" indent="0" eaLnBrk="1" hangingPunct="1">
              <a:buNone/>
            </a:pPr>
            <a:endParaRPr lang="en-US" sz="3200" dirty="0" smtClean="0"/>
          </a:p>
          <a:p>
            <a:pPr eaLnBrk="1" hangingPunct="1"/>
            <a:r>
              <a:rPr lang="en-US" sz="3200" dirty="0" smtClean="0"/>
              <a:t>This gift would buy $100,000/$4 = </a:t>
            </a:r>
            <a:r>
              <a:rPr lang="en-US" sz="3200" dirty="0" smtClean="0">
                <a:solidFill>
                  <a:srgbClr val="FF0000"/>
                </a:solidFill>
              </a:rPr>
              <a:t>25,000</a:t>
            </a:r>
            <a:r>
              <a:rPr lang="en-US" sz="3200" dirty="0" smtClean="0"/>
              <a:t> units</a:t>
            </a:r>
          </a:p>
          <a:p>
            <a:pPr eaLnBrk="1" hangingPunct="1"/>
            <a:r>
              <a:rPr lang="en-US" sz="3200" dirty="0" smtClean="0"/>
              <a:t>The pool would now have </a:t>
            </a:r>
            <a:r>
              <a:rPr lang="en-US" sz="3200" dirty="0" smtClean="0">
                <a:solidFill>
                  <a:srgbClr val="FF0000"/>
                </a:solidFill>
              </a:rPr>
              <a:t>10,025,000</a:t>
            </a:r>
            <a:r>
              <a:rPr lang="en-US" sz="3200" dirty="0" smtClean="0"/>
              <a:t> units in it.</a:t>
            </a:r>
          </a:p>
          <a:p>
            <a:pPr eaLnBrk="1" hangingPunct="1">
              <a:buNone/>
            </a:pPr>
            <a:endParaRPr lang="en-US" sz="2000" dirty="0" smtClean="0"/>
          </a:p>
          <a:p>
            <a:pPr eaLnBrk="1" hangingPunct="1">
              <a:buNone/>
            </a:pPr>
            <a:endParaRPr lang="en-US" dirty="0" smtClean="0"/>
          </a:p>
          <a:p>
            <a:pPr eaLnBrk="1" hangingPunct="1">
              <a:buNone/>
            </a:pPr>
            <a:r>
              <a:rPr lang="en-US" dirty="0" smtClean="0"/>
              <a:t> </a:t>
            </a:r>
          </a:p>
          <a:p>
            <a:pPr eaLnBrk="1" hangingPunct="1">
              <a:buNone/>
            </a:pPr>
            <a:endParaRPr lang="en-US" dirty="0" smtClean="0"/>
          </a:p>
          <a:p>
            <a:pPr eaLnBrk="1" hangingPunct="1">
              <a:buFont typeface="Wingdings 2" pitchFamily="18" charset="2"/>
              <a:buNone/>
            </a:pPr>
            <a:endParaRPr lang="en-US" dirty="0" smtClean="0"/>
          </a:p>
          <a:p>
            <a:pPr eaLnBrk="1" hangingPunct="1"/>
            <a:endParaRPr lang="en-US" dirty="0" smtClean="0"/>
          </a:p>
          <a:p>
            <a:pPr eaLnBrk="1" hangingPunct="1">
              <a:buFontTx/>
              <a:buNone/>
            </a:pPr>
            <a:endParaRPr lang="en-US" dirty="0" smtClean="0"/>
          </a:p>
        </p:txBody>
      </p:sp>
    </p:spTree>
    <p:extLst>
      <p:ext uri="{BB962C8B-B14F-4D97-AF65-F5344CB8AC3E}">
        <p14:creationId xmlns:p14="http://schemas.microsoft.com/office/powerpoint/2010/main" val="41791771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14350"/>
          </a:xfrm>
        </p:spPr>
        <p:txBody>
          <a:bodyPr/>
          <a:lstStyle/>
          <a:p>
            <a:r>
              <a:rPr lang="en-US" dirty="0" smtClean="0"/>
              <a:t>Investment Returns</a:t>
            </a:r>
            <a:endParaRPr lang="en-US" dirty="0"/>
          </a:p>
        </p:txBody>
      </p:sp>
      <p:sp>
        <p:nvSpPr>
          <p:cNvPr id="3" name="Content Placeholder 2"/>
          <p:cNvSpPr>
            <a:spLocks noGrp="1"/>
          </p:cNvSpPr>
          <p:nvPr>
            <p:ph idx="1"/>
          </p:nvPr>
        </p:nvSpPr>
        <p:spPr>
          <a:xfrm>
            <a:off x="457200" y="1066801"/>
            <a:ext cx="8229600" cy="5257800"/>
          </a:xfrm>
        </p:spPr>
        <p:txBody>
          <a:bodyPr/>
          <a:lstStyle/>
          <a:p>
            <a:endParaRPr lang="en-US" sz="3200" dirty="0" smtClean="0"/>
          </a:p>
          <a:p>
            <a:r>
              <a:rPr lang="en-US" sz="3200" dirty="0" smtClean="0"/>
              <a:t>Now lets say that the endowment pool is invested in </a:t>
            </a:r>
            <a:r>
              <a:rPr lang="en-US" sz="3200" dirty="0" smtClean="0">
                <a:solidFill>
                  <a:srgbClr val="FF0000"/>
                </a:solidFill>
              </a:rPr>
              <a:t>80% equities </a:t>
            </a:r>
            <a:r>
              <a:rPr lang="en-US" sz="3200" dirty="0" smtClean="0"/>
              <a:t>and </a:t>
            </a:r>
            <a:r>
              <a:rPr lang="en-US" sz="3200" dirty="0" smtClean="0">
                <a:solidFill>
                  <a:srgbClr val="FF0000"/>
                </a:solidFill>
              </a:rPr>
              <a:t>20% fixed income.</a:t>
            </a:r>
          </a:p>
          <a:p>
            <a:r>
              <a:rPr lang="en-US" sz="3200" dirty="0" smtClean="0"/>
              <a:t>The </a:t>
            </a:r>
            <a:r>
              <a:rPr lang="en-US" sz="3200" dirty="0" smtClean="0">
                <a:solidFill>
                  <a:srgbClr val="FF0000"/>
                </a:solidFill>
              </a:rPr>
              <a:t>overall pool value is $40,000,000 </a:t>
            </a:r>
            <a:r>
              <a:rPr lang="en-US" sz="3200" dirty="0" smtClean="0"/>
              <a:t>to begin with.</a:t>
            </a:r>
          </a:p>
          <a:p>
            <a:r>
              <a:rPr lang="en-US" sz="3200" dirty="0" smtClean="0"/>
              <a:t>The pool earns the following in returns during the next 12 months:</a:t>
            </a:r>
          </a:p>
          <a:p>
            <a:pPr marL="0" indent="0">
              <a:buNone/>
            </a:pPr>
            <a:endParaRPr lang="en-US" sz="18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14350"/>
          </a:xfrm>
        </p:spPr>
        <p:txBody>
          <a:bodyPr/>
          <a:lstStyle/>
          <a:p>
            <a:r>
              <a:rPr lang="en-US" dirty="0" smtClean="0"/>
              <a:t>Investment Returns</a:t>
            </a:r>
            <a:endParaRPr lang="en-US" dirty="0"/>
          </a:p>
        </p:txBody>
      </p:sp>
      <p:sp>
        <p:nvSpPr>
          <p:cNvPr id="3" name="Content Placeholder 2"/>
          <p:cNvSpPr>
            <a:spLocks noGrp="1"/>
          </p:cNvSpPr>
          <p:nvPr>
            <p:ph idx="1"/>
          </p:nvPr>
        </p:nvSpPr>
        <p:spPr>
          <a:xfrm>
            <a:off x="457200" y="1066801"/>
            <a:ext cx="8229600" cy="5257800"/>
          </a:xfrm>
        </p:spPr>
        <p:txBody>
          <a:bodyPr/>
          <a:lstStyle/>
          <a:p>
            <a:pPr marL="366713" lvl="1" indent="0">
              <a:buNone/>
            </a:pPr>
            <a:r>
              <a:rPr lang="en-US" sz="1800" u="sng" dirty="0" smtClean="0">
                <a:solidFill>
                  <a:srgbClr val="FF0000"/>
                </a:solidFill>
              </a:rPr>
              <a:t>Cash return</a:t>
            </a:r>
          </a:p>
          <a:p>
            <a:pPr lvl="1"/>
            <a:r>
              <a:rPr lang="en-US" sz="2000" dirty="0" smtClean="0"/>
              <a:t>$40M * 20% * 2% interest	$   160,000	fixed income cash return</a:t>
            </a:r>
          </a:p>
          <a:p>
            <a:pPr lvl="1"/>
            <a:r>
              <a:rPr lang="en-US" sz="2000" dirty="0" smtClean="0"/>
              <a:t>$40M * 80% * 1% dividends	</a:t>
            </a:r>
            <a:r>
              <a:rPr lang="en-US" sz="2000" u="sng" dirty="0" smtClean="0"/>
              <a:t>$   320,000</a:t>
            </a:r>
            <a:r>
              <a:rPr lang="en-US" sz="2000" dirty="0" smtClean="0"/>
              <a:t>	equities cash return</a:t>
            </a:r>
          </a:p>
          <a:p>
            <a:pPr lvl="1">
              <a:buNone/>
            </a:pPr>
            <a:r>
              <a:rPr lang="en-US" sz="2000" dirty="0" smtClean="0"/>
              <a:t>					$   480,000	1.2% cash return</a:t>
            </a:r>
          </a:p>
          <a:p>
            <a:pPr lvl="1">
              <a:buNone/>
            </a:pPr>
            <a:r>
              <a:rPr lang="en-US" sz="2000" u="sng" dirty="0" smtClean="0">
                <a:solidFill>
                  <a:srgbClr val="FF0000"/>
                </a:solidFill>
              </a:rPr>
              <a:t>Appreciation return</a:t>
            </a:r>
          </a:p>
          <a:p>
            <a:pPr lvl="1"/>
            <a:r>
              <a:rPr lang="en-US" sz="2000" dirty="0" smtClean="0"/>
              <a:t>$40M * 20% * 0%		$               0	fixed income 							appreciation</a:t>
            </a:r>
          </a:p>
          <a:p>
            <a:pPr lvl="1"/>
            <a:r>
              <a:rPr lang="en-US" sz="2000" dirty="0" smtClean="0"/>
              <a:t>$40M * 80% * 9% 		</a:t>
            </a:r>
            <a:r>
              <a:rPr lang="en-US" sz="2000" u="sng" dirty="0" smtClean="0"/>
              <a:t>$2,880,000</a:t>
            </a:r>
            <a:r>
              <a:rPr lang="en-US" sz="2000" dirty="0" smtClean="0"/>
              <a:t>	equities appreciation</a:t>
            </a:r>
          </a:p>
          <a:p>
            <a:pPr lvl="1">
              <a:buNone/>
            </a:pPr>
            <a:r>
              <a:rPr lang="en-US" sz="2000" dirty="0" smtClean="0"/>
              <a:t>					$2,880,000	7.2% appreciation 						return</a:t>
            </a:r>
          </a:p>
          <a:p>
            <a:pPr lvl="1">
              <a:buNone/>
            </a:pPr>
            <a:r>
              <a:rPr lang="en-US" sz="2000" dirty="0" smtClean="0"/>
              <a:t>Total Return			</a:t>
            </a:r>
            <a:r>
              <a:rPr lang="en-US" sz="2000" dirty="0" smtClean="0">
                <a:solidFill>
                  <a:srgbClr val="FF0000"/>
                </a:solidFill>
              </a:rPr>
              <a:t>$3,360,000</a:t>
            </a:r>
            <a:r>
              <a:rPr lang="en-US" sz="2000" dirty="0" smtClean="0"/>
              <a:t>	8.4% overall return</a:t>
            </a:r>
          </a:p>
          <a:p>
            <a:pPr lvl="1">
              <a:buNone/>
            </a:pPr>
            <a:endParaRPr lang="en-US" sz="2000" dirty="0" smtClean="0"/>
          </a:p>
          <a:p>
            <a:pPr lvl="1">
              <a:buNone/>
            </a:pPr>
            <a:r>
              <a:rPr lang="en-US" sz="2000" dirty="0" smtClean="0">
                <a:solidFill>
                  <a:srgbClr val="FF0000"/>
                </a:solidFill>
              </a:rPr>
              <a:t>New Market Value</a:t>
            </a:r>
            <a:r>
              <a:rPr lang="en-US" sz="2000" dirty="0" smtClean="0"/>
              <a:t>		</a:t>
            </a:r>
            <a:r>
              <a:rPr lang="en-US" sz="2000" dirty="0" smtClean="0">
                <a:solidFill>
                  <a:srgbClr val="FF0000"/>
                </a:solidFill>
              </a:rPr>
              <a:t>$43,360,000</a:t>
            </a:r>
            <a:r>
              <a:rPr lang="en-US" sz="2000" dirty="0" smtClean="0"/>
              <a:t>	</a:t>
            </a:r>
            <a:r>
              <a:rPr lang="en-US" sz="2000" u="sng" dirty="0" smtClean="0"/>
              <a:t>Before payout</a:t>
            </a:r>
          </a:p>
        </p:txBody>
      </p:sp>
    </p:spTree>
    <p:extLst>
      <p:ext uri="{BB962C8B-B14F-4D97-AF65-F5344CB8AC3E}">
        <p14:creationId xmlns:p14="http://schemas.microsoft.com/office/powerpoint/2010/main" val="11350698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14350"/>
          </a:xfrm>
        </p:spPr>
        <p:txBody>
          <a:bodyPr/>
          <a:lstStyle/>
          <a:p>
            <a:r>
              <a:rPr lang="en-US" dirty="0" smtClean="0"/>
              <a:t>Calculation of Payout</a:t>
            </a:r>
            <a:endParaRPr lang="en-US" dirty="0"/>
          </a:p>
        </p:txBody>
      </p:sp>
      <p:sp>
        <p:nvSpPr>
          <p:cNvPr id="3" name="Content Placeholder 2"/>
          <p:cNvSpPr>
            <a:spLocks noGrp="1"/>
          </p:cNvSpPr>
          <p:nvPr>
            <p:ph idx="1"/>
          </p:nvPr>
        </p:nvSpPr>
        <p:spPr>
          <a:xfrm>
            <a:off x="457200" y="1295401"/>
            <a:ext cx="8229600" cy="5029200"/>
          </a:xfrm>
        </p:spPr>
        <p:txBody>
          <a:bodyPr/>
          <a:lstStyle/>
          <a:p>
            <a:pPr>
              <a:buNone/>
            </a:pPr>
            <a:r>
              <a:rPr lang="en-US" sz="1600" dirty="0"/>
              <a:t>Assume the </a:t>
            </a:r>
            <a:r>
              <a:rPr lang="en-US" sz="1600" u="sng" dirty="0"/>
              <a:t>five year average value of a single unit </a:t>
            </a:r>
            <a:r>
              <a:rPr lang="en-US" sz="1600" dirty="0"/>
              <a:t>in the pool is now $</a:t>
            </a:r>
            <a:r>
              <a:rPr lang="en-US" sz="1600" dirty="0" smtClean="0"/>
              <a:t>3.95 at June 30, 2015</a:t>
            </a:r>
            <a:endParaRPr lang="en-US" sz="1600" dirty="0"/>
          </a:p>
          <a:p>
            <a:pPr>
              <a:buNone/>
            </a:pPr>
            <a:endParaRPr lang="en-US" sz="1600" dirty="0"/>
          </a:p>
          <a:p>
            <a:pPr>
              <a:buNone/>
            </a:pPr>
            <a:r>
              <a:rPr lang="en-US" sz="1800" b="1" u="sng" dirty="0" smtClean="0"/>
              <a:t>Calculation of overall fund payout:</a:t>
            </a:r>
          </a:p>
          <a:p>
            <a:r>
              <a:rPr lang="en-US" sz="1800" dirty="0" smtClean="0"/>
              <a:t>10,025,000 units X 4.75% X $3.95 (5 year </a:t>
            </a:r>
            <a:r>
              <a:rPr lang="en-US" sz="1800" dirty="0" err="1" smtClean="0"/>
              <a:t>avg</a:t>
            </a:r>
            <a:r>
              <a:rPr lang="en-US" sz="1800" dirty="0" smtClean="0"/>
              <a:t> value of a unit) = </a:t>
            </a:r>
            <a:r>
              <a:rPr lang="en-US" sz="1800" dirty="0" smtClean="0">
                <a:solidFill>
                  <a:srgbClr val="FF0000"/>
                </a:solidFill>
              </a:rPr>
              <a:t>$1,880,940 </a:t>
            </a:r>
            <a:r>
              <a:rPr lang="en-US" sz="1800" dirty="0" smtClean="0"/>
              <a:t>in total payout.</a:t>
            </a:r>
          </a:p>
          <a:p>
            <a:pPr>
              <a:buNone/>
            </a:pPr>
            <a:r>
              <a:rPr lang="en-US" sz="1800" b="1" u="sng" dirty="0" smtClean="0"/>
              <a:t>Calculation of new fund market value</a:t>
            </a:r>
            <a:r>
              <a:rPr lang="en-US" sz="1800" dirty="0" smtClean="0"/>
              <a:t>:</a:t>
            </a:r>
          </a:p>
          <a:p>
            <a:r>
              <a:rPr lang="en-US" sz="1800" dirty="0" smtClean="0"/>
              <a:t>New ending market value of the pool overall is </a:t>
            </a:r>
            <a:r>
              <a:rPr lang="en-US" sz="1800" dirty="0" smtClean="0">
                <a:solidFill>
                  <a:srgbClr val="FF0000"/>
                </a:solidFill>
              </a:rPr>
              <a:t>$43,360,000 </a:t>
            </a:r>
            <a:r>
              <a:rPr lang="en-US" sz="1800" dirty="0" smtClean="0"/>
              <a:t>less $</a:t>
            </a:r>
            <a:r>
              <a:rPr lang="en-US" sz="1800" dirty="0" smtClean="0">
                <a:solidFill>
                  <a:srgbClr val="FF0000"/>
                </a:solidFill>
              </a:rPr>
              <a:t>1,880,940</a:t>
            </a:r>
            <a:r>
              <a:rPr lang="en-US" sz="1800" dirty="0" smtClean="0"/>
              <a:t> in payout = $41,479,060 (or $4.137 per unit).</a:t>
            </a:r>
          </a:p>
          <a:p>
            <a:pPr>
              <a:buNone/>
            </a:pPr>
            <a:endParaRPr lang="en-US" sz="1800" dirty="0" smtClean="0"/>
          </a:p>
          <a:p>
            <a:pPr>
              <a:buNone/>
            </a:pPr>
            <a:r>
              <a:rPr lang="en-US" sz="1800" b="1" u="sng" dirty="0" smtClean="0"/>
              <a:t>For the new endowment:</a:t>
            </a:r>
          </a:p>
          <a:p>
            <a:pPr>
              <a:buNone/>
            </a:pPr>
            <a:r>
              <a:rPr lang="en-US" sz="1800" dirty="0" smtClean="0">
                <a:solidFill>
                  <a:srgbClr val="FF0000"/>
                </a:solidFill>
              </a:rPr>
              <a:t>Payout</a:t>
            </a:r>
          </a:p>
          <a:p>
            <a:r>
              <a:rPr lang="en-US" sz="1800" dirty="0" smtClean="0"/>
              <a:t>25,000 units X 4.75% X $3.95 5 year </a:t>
            </a:r>
            <a:r>
              <a:rPr lang="en-US" sz="1800" dirty="0" err="1" smtClean="0"/>
              <a:t>avg</a:t>
            </a:r>
            <a:r>
              <a:rPr lang="en-US" sz="1800" dirty="0" smtClean="0"/>
              <a:t> value of a unit = $</a:t>
            </a:r>
            <a:r>
              <a:rPr lang="en-US" sz="1800" dirty="0" smtClean="0">
                <a:solidFill>
                  <a:srgbClr val="FF0000"/>
                </a:solidFill>
              </a:rPr>
              <a:t>4,690</a:t>
            </a:r>
            <a:r>
              <a:rPr lang="en-US" sz="1800" dirty="0" smtClean="0"/>
              <a:t> in payout</a:t>
            </a:r>
          </a:p>
          <a:p>
            <a:pPr>
              <a:buNone/>
            </a:pPr>
            <a:r>
              <a:rPr lang="en-US" sz="1800" dirty="0" smtClean="0">
                <a:solidFill>
                  <a:srgbClr val="FF0000"/>
                </a:solidFill>
              </a:rPr>
              <a:t>Market Value</a:t>
            </a:r>
          </a:p>
          <a:p>
            <a:r>
              <a:rPr lang="en-US" sz="1800" dirty="0" smtClean="0"/>
              <a:t>New market value of the fund = 25,000 units * $4.137/unit = </a:t>
            </a:r>
            <a:r>
              <a:rPr lang="en-US" sz="1800" dirty="0" smtClean="0">
                <a:solidFill>
                  <a:srgbClr val="FF0000"/>
                </a:solidFill>
              </a:rPr>
              <a:t>$103,425</a:t>
            </a:r>
          </a:p>
          <a:p>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905000" y="1524000"/>
          <a:ext cx="4572000"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1981200" y="4114800"/>
          <a:ext cx="45720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457200" y="704088"/>
            <a:ext cx="8305800" cy="743712"/>
          </a:xfrm>
        </p:spPr>
        <p:txBody>
          <a:bodyPr>
            <a:normAutofit/>
          </a:bodyPr>
          <a:lstStyle/>
          <a:p>
            <a:r>
              <a:rPr lang="en-US" sz="3600" dirty="0" smtClean="0"/>
              <a:t>Our new fund:</a:t>
            </a:r>
            <a:endParaRPr lang="en-US" sz="36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385763"/>
            <a:ext cx="8020050" cy="608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200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dirty="0" smtClean="0"/>
              <a:t>WHAT MAKES A GIFT TAX DEDUCTIBLE?</a:t>
            </a:r>
          </a:p>
        </p:txBody>
      </p:sp>
      <p:sp>
        <p:nvSpPr>
          <p:cNvPr id="9219" name="Rectangle 3"/>
          <p:cNvSpPr>
            <a:spLocks noGrp="1" noChangeArrowheads="1"/>
          </p:cNvSpPr>
          <p:nvPr>
            <p:ph idx="1"/>
          </p:nvPr>
        </p:nvSpPr>
        <p:spPr/>
        <p:txBody>
          <a:bodyPr/>
          <a:lstStyle/>
          <a:p>
            <a:pPr eaLnBrk="1" hangingPunct="1">
              <a:lnSpc>
                <a:spcPct val="80000"/>
              </a:lnSpc>
              <a:buFontTx/>
              <a:buNone/>
            </a:pPr>
            <a:endParaRPr lang="en-US" sz="1800" dirty="0" smtClean="0"/>
          </a:p>
          <a:p>
            <a:pPr eaLnBrk="1" hangingPunct="1">
              <a:lnSpc>
                <a:spcPct val="80000"/>
              </a:lnSpc>
            </a:pPr>
            <a:r>
              <a:rPr lang="en-US" sz="2000" dirty="0" smtClean="0"/>
              <a:t>Given to a </a:t>
            </a:r>
            <a:r>
              <a:rPr lang="en-US" sz="2000" dirty="0" err="1" smtClean="0"/>
              <a:t>bonafide</a:t>
            </a:r>
            <a:r>
              <a:rPr lang="en-US" sz="2000" dirty="0" smtClean="0"/>
              <a:t> charity recognized by the IRS</a:t>
            </a:r>
          </a:p>
          <a:p>
            <a:pPr eaLnBrk="1" hangingPunct="1">
              <a:lnSpc>
                <a:spcPct val="80000"/>
              </a:lnSpc>
            </a:pPr>
            <a:endParaRPr lang="en-US" sz="2000" dirty="0" smtClean="0"/>
          </a:p>
          <a:p>
            <a:pPr lvl="1" eaLnBrk="1" hangingPunct="1">
              <a:lnSpc>
                <a:spcPct val="80000"/>
              </a:lnSpc>
            </a:pPr>
            <a:r>
              <a:rPr lang="en-US" sz="1800" dirty="0" smtClean="0"/>
              <a:t>Cannot be given to an individual, and cannot be given to a charity and restricted to for an individual for </a:t>
            </a:r>
            <a:r>
              <a:rPr lang="en-US" sz="1800" u="sng" dirty="0" smtClean="0"/>
              <a:t>personal benefit</a:t>
            </a:r>
            <a:r>
              <a:rPr lang="en-US" sz="1800" dirty="0" smtClean="0"/>
              <a:t>.  </a:t>
            </a:r>
          </a:p>
          <a:p>
            <a:pPr lvl="1" eaLnBrk="1" hangingPunct="1">
              <a:lnSpc>
                <a:spcPct val="80000"/>
              </a:lnSpc>
            </a:pPr>
            <a:endParaRPr lang="en-US" sz="1800" dirty="0" smtClean="0"/>
          </a:p>
          <a:p>
            <a:pPr eaLnBrk="1" hangingPunct="1">
              <a:lnSpc>
                <a:spcPct val="80000"/>
              </a:lnSpc>
            </a:pPr>
            <a:r>
              <a:rPr lang="en-US" sz="2000" dirty="0" smtClean="0"/>
              <a:t>But it can be restricted for a specified charitable purpose, including a specific type of work (aka – done by a researcher)</a:t>
            </a:r>
          </a:p>
          <a:p>
            <a:pPr eaLnBrk="1" hangingPunct="1">
              <a:lnSpc>
                <a:spcPct val="80000"/>
              </a:lnSpc>
            </a:pPr>
            <a:endParaRPr lang="en-US" sz="2000" dirty="0"/>
          </a:p>
          <a:p>
            <a:pPr eaLnBrk="1" hangingPunct="1">
              <a:lnSpc>
                <a:spcPct val="80000"/>
              </a:lnSpc>
            </a:pPr>
            <a:r>
              <a:rPr lang="en-US" sz="2000" dirty="0" smtClean="0"/>
              <a:t>Cannot be a “quid pro quo” transaction (an entirely even exchange of funds for results or services) </a:t>
            </a:r>
          </a:p>
          <a:p>
            <a:pPr eaLnBrk="1" hangingPunct="1">
              <a:lnSpc>
                <a:spcPct val="80000"/>
              </a:lnSpc>
            </a:pPr>
            <a:endParaRPr lang="en-US" sz="2000" dirty="0" smtClean="0"/>
          </a:p>
          <a:p>
            <a:pPr eaLnBrk="1" hangingPunct="1">
              <a:lnSpc>
                <a:spcPct val="80000"/>
              </a:lnSpc>
            </a:pPr>
            <a:r>
              <a:rPr lang="en-US" sz="2000" dirty="0" smtClean="0"/>
              <a:t>But, </a:t>
            </a:r>
            <a:r>
              <a:rPr lang="en-US" sz="2000" dirty="0"/>
              <a:t>t</a:t>
            </a:r>
            <a:r>
              <a:rPr lang="en-US" sz="2000" dirty="0" smtClean="0"/>
              <a:t>here can be a quid pro quo </a:t>
            </a:r>
            <a:r>
              <a:rPr lang="en-US" sz="2000" u="sng" dirty="0" smtClean="0"/>
              <a:t>component</a:t>
            </a:r>
            <a:r>
              <a:rPr lang="en-US" sz="2000" dirty="0" smtClean="0"/>
              <a:t>, and that part </a:t>
            </a:r>
            <a:r>
              <a:rPr lang="en-US" sz="2000" u="sng" dirty="0" smtClean="0"/>
              <a:t>will not</a:t>
            </a:r>
            <a:r>
              <a:rPr lang="en-US" sz="2000" dirty="0" smtClean="0"/>
              <a:t> be tax deductible ( more later)</a:t>
            </a:r>
          </a:p>
          <a:p>
            <a:pPr marL="0" indent="0" eaLnBrk="1" hangingPunct="1">
              <a:lnSpc>
                <a:spcPct val="80000"/>
              </a:lnSpc>
              <a:buNone/>
            </a:pPr>
            <a:endParaRPr lang="en-US" sz="14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19150"/>
            <a:ext cx="77724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View Image">
            <a:hlinkClick r:id="rId2"/>
          </p:cNvPr>
          <p:cNvPicPr>
            <a:picLocks noChangeAspect="1" noChangeArrowheads="1"/>
          </p:cNvPicPr>
          <p:nvPr/>
        </p:nvPicPr>
        <p:blipFill>
          <a:blip r:embed="rId3" cstate="print"/>
          <a:srcRect/>
          <a:stretch>
            <a:fillRect/>
          </a:stretch>
        </p:blipFill>
        <p:spPr bwMode="auto">
          <a:xfrm>
            <a:off x="2971800" y="1600200"/>
            <a:ext cx="3657600" cy="36576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8305800" cy="1143000"/>
          </a:xfrm>
        </p:spPr>
        <p:txBody>
          <a:bodyPr/>
          <a:lstStyle/>
          <a:p>
            <a:pPr algn="ctr"/>
            <a:r>
              <a:rPr lang="en-US" dirty="0" smtClean="0"/>
              <a:t>Thank  you!!</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600" dirty="0"/>
              <a:t>What is all this governed by? </a:t>
            </a:r>
          </a:p>
        </p:txBody>
      </p:sp>
      <p:sp>
        <p:nvSpPr>
          <p:cNvPr id="3" name="Content Placeholder 2"/>
          <p:cNvSpPr>
            <a:spLocks noGrp="1"/>
          </p:cNvSpPr>
          <p:nvPr>
            <p:ph idx="1"/>
          </p:nvPr>
        </p:nvSpPr>
        <p:spPr>
          <a:xfrm>
            <a:off x="457200" y="1371601"/>
            <a:ext cx="8229600" cy="5181600"/>
          </a:xfrm>
        </p:spPr>
        <p:txBody>
          <a:bodyPr/>
          <a:lstStyle/>
          <a:p>
            <a:r>
              <a:rPr lang="en-US" sz="2400" dirty="0" smtClean="0"/>
              <a:t>UCSD PPM 150-35 determines if a award is a gift, grant or contract:</a:t>
            </a:r>
          </a:p>
          <a:p>
            <a:pPr marL="609600" indent="-609600" eaLnBrk="1" hangingPunct="1">
              <a:lnSpc>
                <a:spcPct val="80000"/>
              </a:lnSpc>
            </a:pPr>
            <a:r>
              <a:rPr lang="en-US" sz="2400" i="1" dirty="0" smtClean="0">
                <a:solidFill>
                  <a:schemeClr val="accent4">
                    <a:lumMod val="75000"/>
                  </a:schemeClr>
                </a:solidFill>
              </a:rPr>
              <a:t>Preliminary Classification of an Award from a Private Source </a:t>
            </a:r>
            <a:r>
              <a:rPr lang="en-US" sz="2400" dirty="0" smtClean="0"/>
              <a:t>per PPM 150-35 says the Department should perform the initial classification:</a:t>
            </a:r>
          </a:p>
          <a:p>
            <a:pPr marL="609600" indent="-609600" eaLnBrk="1" hangingPunct="1">
              <a:lnSpc>
                <a:spcPct val="80000"/>
              </a:lnSpc>
            </a:pPr>
            <a:r>
              <a:rPr lang="en-US" sz="2400" u="sng" dirty="0" smtClean="0">
                <a:solidFill>
                  <a:srgbClr val="CC6600"/>
                </a:solidFill>
                <a:hlinkClick r:id="rId2"/>
              </a:rPr>
              <a:t>http://adminrecords.ucsd.edu/PPM/docs/150-35.HTML</a:t>
            </a:r>
            <a:endParaRPr lang="en-US" sz="2400" dirty="0" smtClean="0"/>
          </a:p>
          <a:p>
            <a:pPr marL="0" indent="0" eaLnBrk="1" hangingPunct="1">
              <a:lnSpc>
                <a:spcPct val="80000"/>
              </a:lnSpc>
              <a:buNone/>
            </a:pPr>
            <a:endParaRPr lang="en-US" sz="2400" dirty="0" smtClean="0"/>
          </a:p>
          <a:p>
            <a:pPr marL="0" indent="0" eaLnBrk="1" hangingPunct="1">
              <a:lnSpc>
                <a:spcPct val="80000"/>
              </a:lnSpc>
              <a:buNone/>
            </a:pPr>
            <a:r>
              <a:rPr lang="en-US" sz="2400" dirty="0" smtClean="0"/>
              <a:t>UCSD PPM 150-35:  </a:t>
            </a:r>
          </a:p>
          <a:p>
            <a:pPr marL="609600" indent="-609600" eaLnBrk="1" hangingPunct="1">
              <a:lnSpc>
                <a:spcPct val="80000"/>
              </a:lnSpc>
            </a:pPr>
            <a:r>
              <a:rPr lang="en-US" sz="2400" dirty="0" smtClean="0"/>
              <a:t>All awards received directly by a campus department will be preliminarily classified by that department as a gift, fellowship, contract, grant or service agreement.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600" dirty="0" smtClean="0"/>
              <a:t>What is all this governed by? </a:t>
            </a:r>
            <a:endParaRPr lang="en-US" sz="3600" dirty="0"/>
          </a:p>
        </p:txBody>
      </p:sp>
      <p:sp>
        <p:nvSpPr>
          <p:cNvPr id="3" name="Content Placeholder 2"/>
          <p:cNvSpPr>
            <a:spLocks noGrp="1"/>
          </p:cNvSpPr>
          <p:nvPr>
            <p:ph idx="1"/>
          </p:nvPr>
        </p:nvSpPr>
        <p:spPr>
          <a:xfrm>
            <a:off x="457200" y="1371601"/>
            <a:ext cx="8229600" cy="5181600"/>
          </a:xfrm>
        </p:spPr>
        <p:txBody>
          <a:bodyPr/>
          <a:lstStyle/>
          <a:p>
            <a:pPr marL="609600" indent="-609600" eaLnBrk="1" hangingPunct="1">
              <a:lnSpc>
                <a:spcPct val="80000"/>
              </a:lnSpc>
            </a:pPr>
            <a:r>
              <a:rPr lang="en-US" sz="2400" dirty="0" smtClean="0"/>
              <a:t>All awards initially classified as gifts or fellowships shall be forwarded to the Gift Administration Office. </a:t>
            </a:r>
          </a:p>
          <a:p>
            <a:pPr marL="609600" indent="-609600" eaLnBrk="1" hangingPunct="1">
              <a:lnSpc>
                <a:spcPct val="80000"/>
              </a:lnSpc>
            </a:pPr>
            <a:r>
              <a:rPr lang="en-US" sz="2400" dirty="0" smtClean="0"/>
              <a:t>However, all awards which are not considered clearly definable gifts or fellowships by the Gift Administration Office will be immediately forwarded to the OCGA for additional review and classification. </a:t>
            </a:r>
          </a:p>
          <a:p>
            <a:pPr marL="609600" indent="-609600" eaLnBrk="1" hangingPunct="1">
              <a:lnSpc>
                <a:spcPct val="80000"/>
              </a:lnSpc>
            </a:pPr>
            <a:r>
              <a:rPr lang="en-US" sz="2400" dirty="0" smtClean="0">
                <a:solidFill>
                  <a:srgbClr val="FF0000"/>
                </a:solidFill>
              </a:rPr>
              <a:t>OCGA has the authority for final determination of an award classification.</a:t>
            </a:r>
          </a:p>
          <a:p>
            <a:r>
              <a:rPr lang="en-US" sz="2400" dirty="0" smtClean="0"/>
              <a:t>If there is a question, OCGA and GP work together to determine classification via  the use of a checklist.</a:t>
            </a:r>
          </a:p>
          <a:p>
            <a:pPr marL="0" indent="0">
              <a:buNone/>
            </a:pPr>
            <a:r>
              <a:rPr lang="en-US" sz="2400" dirty="0">
                <a:hlinkClick r:id="rId2"/>
              </a:rPr>
              <a:t>http://blink.ucsd.edu/research/preparing-proposals/proposal-development/gift-or-grant.html</a:t>
            </a:r>
            <a:r>
              <a:rPr lang="en-US" sz="2400" dirty="0"/>
              <a:t>   </a:t>
            </a:r>
          </a:p>
          <a:p>
            <a:pPr marL="0" indent="0">
              <a:buNone/>
            </a:pPr>
            <a:endParaRPr lang="en-US" sz="2400" dirty="0"/>
          </a:p>
        </p:txBody>
      </p:sp>
    </p:spTree>
    <p:extLst>
      <p:ext uri="{BB962C8B-B14F-4D97-AF65-F5344CB8AC3E}">
        <p14:creationId xmlns:p14="http://schemas.microsoft.com/office/powerpoint/2010/main" val="35745258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3754</TotalTime>
  <Words>3685</Words>
  <Application>Microsoft Office PowerPoint</Application>
  <PresentationFormat>On-screen Show (4:3)</PresentationFormat>
  <Paragraphs>489</Paragraphs>
  <Slides>72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Calibri</vt:lpstr>
      <vt:lpstr>Constantia</vt:lpstr>
      <vt:lpstr>Times New Roman</vt:lpstr>
      <vt:lpstr>Wingdings</vt:lpstr>
      <vt:lpstr>Wingdings 2</vt:lpstr>
      <vt:lpstr>Flow</vt:lpstr>
      <vt:lpstr> Gift Processing   UC San Diego</vt:lpstr>
      <vt:lpstr>Agenda</vt:lpstr>
      <vt:lpstr>Agenda</vt:lpstr>
      <vt:lpstr>Call Outs</vt:lpstr>
      <vt:lpstr>  Definitions</vt:lpstr>
      <vt:lpstr>So…What is a Charitable Gift?  </vt:lpstr>
      <vt:lpstr>WHAT MAKES A GIFT TAX DEDUCTIBLE?</vt:lpstr>
      <vt:lpstr>What is all this governed by? </vt:lpstr>
      <vt:lpstr>What is all this governed by? </vt:lpstr>
      <vt:lpstr>What are all the Rules? </vt:lpstr>
      <vt:lpstr>Overarching Guidelines</vt:lpstr>
      <vt:lpstr>Gift Processing Website</vt:lpstr>
      <vt:lpstr>Responsibilities of Development/Departments  </vt:lpstr>
      <vt:lpstr>Responsibilities of Gift Processing</vt:lpstr>
      <vt:lpstr>How To Process a Gift?</vt:lpstr>
      <vt:lpstr>    What Is Necessary to Process a Gift?</vt:lpstr>
      <vt:lpstr>Review/Entry/Allocation/Accounting</vt:lpstr>
      <vt:lpstr>How To Process a Gift?</vt:lpstr>
      <vt:lpstr>Legal Entity: UC Regents or UCSD Foundation?</vt:lpstr>
      <vt:lpstr>Regents vs. Foundation??</vt:lpstr>
      <vt:lpstr>Two Legal Charities</vt:lpstr>
      <vt:lpstr>GUIDELINES ON DIRECTING A DONOR’S GIFT TO THE REGENTS OR THE UC SAN DIEGO FOUNDATION There are various administrative and donor relations advantages to be considered in directing a donor’s gift. In particular, the UC San Diego Foundation is geared to handle high volume funds (many gifts solicited for the same purpose.), ongoing funds (those that will continue to receive gifts in the future) and endowed gifts.  The Regents is primarily geared to handle individual one time gifts, particularly those for current expenditure.   OF NOTE: Except for in-kind gifts to be held and retained by UCSD, any gift may be made to EITHER entity! OF NOTE: All gifts are counted for private support and credit to Development should be done regardless of the entity!</vt:lpstr>
      <vt:lpstr>PowerPoint Presentation</vt:lpstr>
      <vt:lpstr>PowerPoint Presentation</vt:lpstr>
      <vt:lpstr>    Documentation</vt:lpstr>
      <vt:lpstr>What does the gift letter need to contain?</vt:lpstr>
      <vt:lpstr>FUND TYPES</vt:lpstr>
      <vt:lpstr>Purposes/Uses</vt:lpstr>
      <vt:lpstr>Gift Acceptance</vt:lpstr>
      <vt:lpstr>Gift Acceptance </vt:lpstr>
      <vt:lpstr>What happens to a Foundation gift once processed into the database?</vt:lpstr>
      <vt:lpstr>Spending a Foundation Gift</vt:lpstr>
      <vt:lpstr>What happens to a Regents Gift once processed?</vt:lpstr>
      <vt:lpstr>How is a Gift Expended?</vt:lpstr>
      <vt:lpstr>  Gift Fee</vt:lpstr>
      <vt:lpstr>Gift Fees</vt:lpstr>
      <vt:lpstr>  Some Specific Types of Gifts</vt:lpstr>
      <vt:lpstr>Gifts of Marketable Securities</vt:lpstr>
      <vt:lpstr>Gifts in Kind</vt:lpstr>
      <vt:lpstr>Gifts in Kind</vt:lpstr>
      <vt:lpstr>Gifts in Kind</vt:lpstr>
      <vt:lpstr>Gifts in Kind</vt:lpstr>
      <vt:lpstr>Special Events – Special Rules</vt:lpstr>
      <vt:lpstr>Event Tickets</vt:lpstr>
      <vt:lpstr>HOW TO DISCLOSE “quid pro quo?”</vt:lpstr>
      <vt:lpstr>IRS Disclosure Regs and Example</vt:lpstr>
      <vt:lpstr>IRS Penalties</vt:lpstr>
      <vt:lpstr>UCSD Ticket/Table Disclosure Example</vt:lpstr>
      <vt:lpstr>Raffles</vt:lpstr>
      <vt:lpstr>Auctions</vt:lpstr>
      <vt:lpstr>Auctions, cont.</vt:lpstr>
      <vt:lpstr>Sponsorships</vt:lpstr>
      <vt:lpstr>Sponsorships</vt:lpstr>
      <vt:lpstr>Underwriting</vt:lpstr>
      <vt:lpstr>POLICIES and REFERENCES</vt:lpstr>
      <vt:lpstr>Other Policy References</vt:lpstr>
      <vt:lpstr>Forms</vt:lpstr>
      <vt:lpstr>GIFT PROCESSING BLINK SITE</vt:lpstr>
      <vt:lpstr>Endowment</vt:lpstr>
      <vt:lpstr>Endowment</vt:lpstr>
      <vt:lpstr>Endowment</vt:lpstr>
      <vt:lpstr>Endowment</vt:lpstr>
      <vt:lpstr>How Do Investment Return and Payout Calculations Really Work?</vt:lpstr>
      <vt:lpstr>How Do Investment Return and Payout Calculations Really Work?</vt:lpstr>
      <vt:lpstr>Investment Returns</vt:lpstr>
      <vt:lpstr>Investment Returns</vt:lpstr>
      <vt:lpstr>Calculation of Payout</vt:lpstr>
      <vt:lpstr>Our new fund:</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UCSD Gift Processing</dc:title>
  <dc:creator>Shaver, Marlene</dc:creator>
  <cp:lastModifiedBy>Tomory, Kenneth</cp:lastModifiedBy>
  <cp:revision>245</cp:revision>
  <cp:lastPrinted>2014-03-14T01:05:31Z</cp:lastPrinted>
  <dcterms:modified xsi:type="dcterms:W3CDTF">2015-03-24T14:12:46Z</dcterms:modified>
</cp:coreProperties>
</file>